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3779" r:id="rId2"/>
  </p:sldMasterIdLst>
  <p:notesMasterIdLst>
    <p:notesMasterId r:id="rId56"/>
  </p:notesMasterIdLst>
  <p:sldIdLst>
    <p:sldId id="256" r:id="rId3"/>
    <p:sldId id="322" r:id="rId4"/>
    <p:sldId id="257" r:id="rId5"/>
    <p:sldId id="265" r:id="rId6"/>
    <p:sldId id="267" r:id="rId7"/>
    <p:sldId id="270" r:id="rId8"/>
    <p:sldId id="319" r:id="rId9"/>
    <p:sldId id="334" r:id="rId10"/>
    <p:sldId id="346" r:id="rId11"/>
    <p:sldId id="347" r:id="rId12"/>
    <p:sldId id="324" r:id="rId13"/>
    <p:sldId id="348" r:id="rId14"/>
    <p:sldId id="326" r:id="rId15"/>
    <p:sldId id="349" r:id="rId16"/>
    <p:sldId id="328" r:id="rId17"/>
    <p:sldId id="329" r:id="rId18"/>
    <p:sldId id="335" r:id="rId19"/>
    <p:sldId id="350" r:id="rId20"/>
    <p:sldId id="336" r:id="rId21"/>
    <p:sldId id="320" r:id="rId22"/>
    <p:sldId id="316" r:id="rId23"/>
    <p:sldId id="277" r:id="rId24"/>
    <p:sldId id="282" r:id="rId25"/>
    <p:sldId id="283" r:id="rId26"/>
    <p:sldId id="284" r:id="rId27"/>
    <p:sldId id="285" r:id="rId28"/>
    <p:sldId id="286" r:id="rId29"/>
    <p:sldId id="288" r:id="rId30"/>
    <p:sldId id="287" r:id="rId31"/>
    <p:sldId id="323" r:id="rId32"/>
    <p:sldId id="290" r:id="rId33"/>
    <p:sldId id="321" r:id="rId34"/>
    <p:sldId id="293" r:id="rId35"/>
    <p:sldId id="294" r:id="rId36"/>
    <p:sldId id="295" r:id="rId37"/>
    <p:sldId id="296" r:id="rId38"/>
    <p:sldId id="297" r:id="rId39"/>
    <p:sldId id="344" r:id="rId40"/>
    <p:sldId id="345" r:id="rId41"/>
    <p:sldId id="278" r:id="rId42"/>
    <p:sldId id="301" r:id="rId43"/>
    <p:sldId id="291" r:id="rId44"/>
    <p:sldId id="302" r:id="rId45"/>
    <p:sldId id="279" r:id="rId46"/>
    <p:sldId id="307" r:id="rId47"/>
    <p:sldId id="338" r:id="rId48"/>
    <p:sldId id="339" r:id="rId49"/>
    <p:sldId id="340" r:id="rId50"/>
    <p:sldId id="341" r:id="rId51"/>
    <p:sldId id="342" r:id="rId52"/>
    <p:sldId id="343" r:id="rId53"/>
    <p:sldId id="281" r:id="rId54"/>
    <p:sldId id="308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0" autoAdjust="0"/>
  </p:normalViewPr>
  <p:slideViewPr>
    <p:cSldViewPr snapToGrid="0">
      <p:cViewPr varScale="1">
        <p:scale>
          <a:sx n="109" d="100"/>
          <a:sy n="109" d="100"/>
        </p:scale>
        <p:origin x="17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61319-F99C-46A4-A7C4-3D65C6B46701}" type="datetimeFigureOut">
              <a:rPr lang="en-HK" smtClean="0"/>
              <a:t>24/3/2021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D8F81-6C39-43A2-B664-77BDD64BB86B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99716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dirty="0" err="1"/>
              <a:t>jk</a:t>
            </a: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D8F81-6C39-43A2-B664-77BDD64BB86B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7703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01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384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75602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7741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498464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6901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55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61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79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11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40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38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8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36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56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32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30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3/24/2021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75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4754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699587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0330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43880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43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05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14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5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7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16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5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3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3/24/2021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6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5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7A98AA-2D80-4471-B6A1-BB7B666E8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9" r="23774" b="9091"/>
          <a:stretch/>
        </p:blipFill>
        <p:spPr>
          <a:xfrm>
            <a:off x="3163295" y="18854"/>
            <a:ext cx="5941610" cy="6858000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EDAF53-3A21-408B-92F4-A09D2AC77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555" y="170798"/>
            <a:ext cx="8060889" cy="138183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TW" sz="3600" b="1" u="sng" dirty="0">
                <a:solidFill>
                  <a:schemeClr val="accent2">
                    <a:lumMod val="75000"/>
                  </a:schemeClr>
                </a:solidFill>
              </a:rPr>
              <a:t>2019</a:t>
            </a:r>
            <a:r>
              <a:rPr lang="zh-TW" altLang="en-US" sz="3600" b="1" u="sng" dirty="0">
                <a:solidFill>
                  <a:schemeClr val="accent2">
                    <a:lumMod val="75000"/>
                  </a:schemeClr>
                </a:solidFill>
              </a:rPr>
              <a:t>冠狀病毒病 </a:t>
            </a:r>
            <a:r>
              <a:rPr lang="en-US" altLang="zh-TW" sz="3600" b="1" u="sng" dirty="0">
                <a:solidFill>
                  <a:schemeClr val="accent2">
                    <a:lumMod val="75000"/>
                  </a:schemeClr>
                </a:solidFill>
              </a:rPr>
              <a:t>(COVID-19)</a:t>
            </a:r>
            <a:br>
              <a:rPr lang="en-US" altLang="zh-TW" sz="3600" b="1" u="sng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zh-TW" altLang="en-US" sz="3600" b="1" u="sng" dirty="0">
                <a:solidFill>
                  <a:schemeClr val="accent2">
                    <a:lumMod val="75000"/>
                  </a:schemeClr>
                </a:solidFill>
              </a:rPr>
              <a:t>的爆發與疾病地理的研習</a:t>
            </a:r>
            <a:endParaRPr lang="en-HK" sz="36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EA27D-CE7E-4AB0-A1A6-F9B2F1CC5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661" y="4270342"/>
            <a:ext cx="3059791" cy="1923068"/>
          </a:xfrm>
        </p:spPr>
        <p:txBody>
          <a:bodyPr>
            <a:normAutofit/>
          </a:bodyPr>
          <a:lstStyle/>
          <a:p>
            <a:pPr algn="ctr"/>
            <a:r>
              <a:rPr lang="en-US" altLang="zh-TW" sz="3000" b="1" dirty="0">
                <a:solidFill>
                  <a:schemeClr val="accent2">
                    <a:lumMod val="75000"/>
                  </a:schemeClr>
                </a:solidFill>
              </a:rPr>
              <a:t>&lt;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初中地理科</a:t>
            </a:r>
            <a:r>
              <a:rPr lang="en-US" altLang="zh-TW" sz="3000" b="1" dirty="0">
                <a:solidFill>
                  <a:schemeClr val="accent2">
                    <a:lumMod val="75000"/>
                  </a:schemeClr>
                </a:solidFill>
              </a:rPr>
              <a:t>&gt;</a:t>
            </a:r>
            <a:endParaRPr lang="en-HK" altLang="zh-TW" sz="3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altLang="zh-TW" sz="3000" b="1" dirty="0">
                <a:solidFill>
                  <a:schemeClr val="accent2">
                    <a:lumMod val="75000"/>
                  </a:schemeClr>
                </a:solidFill>
              </a:rPr>
              <a:t>&lt;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教學簡報</a:t>
            </a:r>
            <a:r>
              <a:rPr lang="en-US" altLang="zh-TW" sz="3000" b="1" dirty="0">
                <a:solidFill>
                  <a:schemeClr val="accent2">
                    <a:lumMod val="75000"/>
                  </a:schemeClr>
                </a:solidFill>
              </a:rPr>
              <a:t>&gt;</a:t>
            </a:r>
          </a:p>
          <a:p>
            <a:pPr algn="ctr"/>
            <a:r>
              <a:rPr lang="en-US" altLang="zh-TW" sz="3000" b="1" u="sng" dirty="0">
                <a:solidFill>
                  <a:srgbClr val="00B050"/>
                </a:solidFill>
              </a:rPr>
              <a:t>&lt;</a:t>
            </a:r>
            <a:r>
              <a:rPr lang="zh-TW" altLang="en-US" sz="3000" b="1" u="sng" dirty="0">
                <a:solidFill>
                  <a:srgbClr val="00B050"/>
                </a:solidFill>
              </a:rPr>
              <a:t>教師版</a:t>
            </a:r>
            <a:r>
              <a:rPr lang="en-US" altLang="zh-TW" sz="3000" b="1" u="sng" dirty="0">
                <a:solidFill>
                  <a:srgbClr val="00B050"/>
                </a:solidFill>
              </a:rPr>
              <a:t>&gt;</a:t>
            </a:r>
            <a:endParaRPr lang="en-HK" sz="3000" b="1" u="sng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34799-C703-4E24-BB3B-155ACABC9F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19" t="24475" r="23993" b="13072"/>
          <a:stretch/>
        </p:blipFill>
        <p:spPr>
          <a:xfrm>
            <a:off x="4435926" y="2117216"/>
            <a:ext cx="4587038" cy="29375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020777-75C2-4D01-82D4-0527B9D59AAC}"/>
              </a:ext>
            </a:extLst>
          </p:cNvPr>
          <p:cNvSpPr txBox="1"/>
          <p:nvPr/>
        </p:nvSpPr>
        <p:spPr>
          <a:xfrm>
            <a:off x="4234991" y="311968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HK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5D3521-AE89-4431-80AC-1DD2A607E479}"/>
              </a:ext>
            </a:extLst>
          </p:cNvPr>
          <p:cNvSpPr txBox="1"/>
          <p:nvPr/>
        </p:nvSpPr>
        <p:spPr>
          <a:xfrm>
            <a:off x="4234991" y="311968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HK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6D3B9D-2DCF-4078-A7F0-5B54318D973A}"/>
              </a:ext>
            </a:extLst>
          </p:cNvPr>
          <p:cNvSpPr txBox="1"/>
          <p:nvPr/>
        </p:nvSpPr>
        <p:spPr>
          <a:xfrm>
            <a:off x="4826523" y="5642649"/>
            <a:ext cx="3506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/>
              <a:t>教育局 課程發展處</a:t>
            </a:r>
            <a:endParaRPr lang="en-HK" altLang="zh-TW" sz="2200" b="1" dirty="0"/>
          </a:p>
          <a:p>
            <a:pPr algn="ctr"/>
            <a:r>
              <a:rPr lang="zh-TW" altLang="en-US" sz="2200" b="1" dirty="0"/>
              <a:t>個人、社會及人文教育組</a:t>
            </a:r>
            <a:endParaRPr lang="en-HK" sz="2200" b="1" dirty="0"/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F06EE480-C832-4934-B63A-C85DC2D90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22" y="1915633"/>
            <a:ext cx="3162329" cy="215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91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ADCE83D-BAA6-4073-8FAA-5BC5CAB1631B}"/>
              </a:ext>
            </a:extLst>
          </p:cNvPr>
          <p:cNvSpPr/>
          <p:nvPr/>
        </p:nvSpPr>
        <p:spPr>
          <a:xfrm>
            <a:off x="1781666" y="735289"/>
            <a:ext cx="4392891" cy="1036949"/>
          </a:xfrm>
          <a:prstGeom prst="wedgeRoundRectCallout">
            <a:avLst>
              <a:gd name="adj1" fmla="val -21262"/>
              <a:gd name="adj2" fmla="val 82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</a:rPr>
              <a:t>你知道武漢在哪裡嗎？</a:t>
            </a:r>
            <a:endParaRPr lang="en-HK" sz="3200" dirty="0">
              <a:solidFill>
                <a:schemeClr val="tx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66" y="2227150"/>
            <a:ext cx="3599226" cy="40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1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F6F219-1728-4B56-AFEC-88982CD0042B}"/>
              </a:ext>
            </a:extLst>
          </p:cNvPr>
          <p:cNvSpPr txBox="1"/>
          <p:nvPr/>
        </p:nvSpPr>
        <p:spPr>
          <a:xfrm>
            <a:off x="1055804" y="216816"/>
            <a:ext cx="482625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中國及武漢地理資料站</a:t>
            </a:r>
            <a:endParaRPr kumimoji="0" lang="en-HK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 descr="A picture containing drawing, table, sign&#10;&#10;Description automatically generated">
            <a:extLst>
              <a:ext uri="{FF2B5EF4-FFF2-40B4-BE49-F238E27FC236}">
                <a16:creationId xmlns:a16="http://schemas.microsoft.com/office/drawing/2014/main" id="{AF9E68EB-340D-4341-B8B4-9F24CBD8C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0" y="1230515"/>
            <a:ext cx="3889696" cy="48592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E1413A3-D8E0-4B57-AD70-A59483CF2EEC}"/>
              </a:ext>
            </a:extLst>
          </p:cNvPr>
          <p:cNvSpPr/>
          <p:nvPr/>
        </p:nvSpPr>
        <p:spPr>
          <a:xfrm>
            <a:off x="4047046" y="1866508"/>
            <a:ext cx="4481492" cy="3016578"/>
          </a:xfrm>
          <a:prstGeom prst="wedgeRoundRectCallout">
            <a:avLst>
              <a:gd name="adj1" fmla="val -71810"/>
              <a:gd name="adj2" fmla="val -292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在以下的幾頁簡報，</a:t>
            </a:r>
            <a:r>
              <a:rPr lang="zh-TW" altLang="en-US" sz="3000" noProof="0" dirty="0">
                <a:solidFill>
                  <a:prstClr val="white"/>
                </a:solidFill>
                <a:latin typeface="Trebuchet MS" panose="020B0603020202020204"/>
                <a:ea typeface="微軟正黑體" panose="020B0604030504040204" pitchFamily="34" charset="-120"/>
              </a:rPr>
              <a:t>教師應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先向同學介紹一些有關武漢，以至整個中國基本的自然及人文地理知識</a:t>
            </a:r>
            <a:endParaRPr kumimoji="0" lang="en-HK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328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雲朵形圖說文字 2"/>
          <p:cNvSpPr/>
          <p:nvPr/>
        </p:nvSpPr>
        <p:spPr>
          <a:xfrm>
            <a:off x="87924" y="105508"/>
            <a:ext cx="7236067" cy="958361"/>
          </a:xfrm>
          <a:prstGeom prst="cloudCallout">
            <a:avLst>
              <a:gd name="adj1" fmla="val 26658"/>
              <a:gd name="adj2" fmla="val 29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en-US" altLang="zh-TW" sz="3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1) </a:t>
            </a:r>
            <a:r>
              <a:rPr kumimoji="0" lang="zh-TW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武漢的區位及地形地勢</a:t>
            </a:r>
            <a:endParaRPr kumimoji="0" lang="zh-HK" altLang="en-US" sz="3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378070" y="1441939"/>
            <a:ext cx="1907931" cy="1652954"/>
          </a:xfrm>
          <a:prstGeom prst="wedgeRoundRectCallout">
            <a:avLst>
              <a:gd name="adj1" fmla="val 63038"/>
              <a:gd name="adj2" fmla="val 194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武漢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及湖北省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區點陣圖</a:t>
            </a:r>
            <a:endParaRPr kumimoji="0" lang="zh-HK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b="30513"/>
          <a:stretch/>
        </p:blipFill>
        <p:spPr>
          <a:xfrm>
            <a:off x="2487919" y="1644162"/>
            <a:ext cx="6323869" cy="5011615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Speech Bubble: Rectangle 2">
            <a:extLst>
              <a:ext uri="{FF2B5EF4-FFF2-40B4-BE49-F238E27FC236}">
                <a16:creationId xmlns:a16="http://schemas.microsoft.com/office/drawing/2014/main" id="{7C8042EF-6BA5-4379-8A22-609F2EB9419F}"/>
              </a:ext>
            </a:extLst>
          </p:cNvPr>
          <p:cNvSpPr/>
          <p:nvPr/>
        </p:nvSpPr>
        <p:spPr>
          <a:xfrm>
            <a:off x="7200901" y="3725718"/>
            <a:ext cx="844316" cy="490194"/>
          </a:xfrm>
          <a:prstGeom prst="wedgeRectCallout">
            <a:avLst>
              <a:gd name="adj1" fmla="val -105150"/>
              <a:gd name="adj2" fmla="val 1196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武漢</a:t>
            </a:r>
            <a:endParaRPr kumimoji="0" lang="en-HK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85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4109" y="386862"/>
            <a:ext cx="66909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HK" altLang="zh-HK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武漢</a:t>
            </a: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的地理區位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：</a:t>
            </a:r>
            <a:endParaRPr kumimoji="0" lang="en-US" altLang="zh-HK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zh-H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武漢市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，簡稱「</a:t>
            </a:r>
            <a:r>
              <a:rPr kumimoji="0" lang="zh-HK" altLang="zh-H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漢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」，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是湖北省的省會，   更是</a:t>
            </a:r>
            <a:r>
              <a:rPr kumimoji="0" lang="zh-HK" altLang="zh-H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中國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中部及長江中游地區的超級大城市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，是中國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中部的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政治、經濟、科技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和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文化中心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，更是全國的</a:t>
            </a:r>
            <a:r>
              <a:rPr kumimoji="0" lang="zh-HK" altLang="zh-H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交通樞紐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四通八達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長江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及其支流漢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水穿越武漢的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市區，將武漢一分為三，形成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武昌</a:t>
            </a:r>
            <a:r>
              <a:rPr kumimoji="0" lang="zh-HK" altLang="zh-H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、漢口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</a:t>
            </a:r>
            <a:r>
              <a:rPr kumimoji="0" lang="zh-HK" altLang="zh-H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漢陽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三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個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區域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HK" altLang="zh-H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武漢三鎮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基本地理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格局。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中國的三級地形地勢及武漢的一般地勢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：</a:t>
            </a:r>
            <a:endParaRPr kumimoji="0" lang="en-US" altLang="zh-TW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中國的地形地勢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複雜多樣，由西至東差異甚大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大致可分為三級階梯：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636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圖說文字 2"/>
          <p:cNvSpPr/>
          <p:nvPr/>
        </p:nvSpPr>
        <p:spPr>
          <a:xfrm>
            <a:off x="296899" y="334107"/>
            <a:ext cx="8064586" cy="852854"/>
          </a:xfrm>
          <a:prstGeom prst="wedgeRoundRectCallout">
            <a:avLst>
              <a:gd name="adj1" fmla="val 15609"/>
              <a:gd name="adj2" fmla="val 666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中國的三級地形地勢及主要河流圖</a:t>
            </a:r>
            <a:r>
              <a:rPr kumimoji="0" lang="en-US" altLang="zh-TW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及相關資料</a:t>
            </a:r>
            <a:r>
              <a:rPr kumimoji="0" lang="en-US" altLang="zh-TW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endParaRPr kumimoji="0" lang="zh-HK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1268827"/>
          <a:ext cx="2494337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667">
                  <a:extLst>
                    <a:ext uri="{9D8B030D-6E8A-4147-A177-3AD203B41FA5}">
                      <a16:colId xmlns:a16="http://schemas.microsoft.com/office/drawing/2014/main" val="587055473"/>
                    </a:ext>
                  </a:extLst>
                </a:gridCol>
                <a:gridCol w="933895">
                  <a:extLst>
                    <a:ext uri="{9D8B030D-6E8A-4147-A177-3AD203B41FA5}">
                      <a16:colId xmlns:a16="http://schemas.microsoft.com/office/drawing/2014/main" val="1894175473"/>
                    </a:ext>
                  </a:extLst>
                </a:gridCol>
                <a:gridCol w="1078775">
                  <a:extLst>
                    <a:ext uri="{9D8B030D-6E8A-4147-A177-3AD203B41FA5}">
                      <a16:colId xmlns:a16="http://schemas.microsoft.com/office/drawing/2014/main" val="40216062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u="sng" dirty="0"/>
                        <a:t>河流</a:t>
                      </a:r>
                      <a:endParaRPr lang="zh-HK" alt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altLang="en-US" u="sng" smtClean="0"/>
                        <a:t>河長</a:t>
                      </a:r>
                      <a:r>
                        <a:rPr lang="zh-HK" altLang="en-US" smtClean="0"/>
                        <a:t> </a:t>
                      </a:r>
                      <a:r>
                        <a:rPr lang="en-US" altLang="zh-TW" smtClean="0"/>
                        <a:t>(</a:t>
                      </a:r>
                      <a:r>
                        <a:rPr lang="zh-TW" altLang="en-US" smtClean="0"/>
                        <a:t>資料來源：</a:t>
                      </a:r>
                      <a:r>
                        <a:rPr lang="en-US" altLang="zh-TW" smtClean="0"/>
                        <a:t>《</a:t>
                      </a:r>
                      <a:r>
                        <a:rPr lang="zh-TW" altLang="en-US" smtClean="0"/>
                        <a:t>中國統計年鑒</a:t>
                      </a:r>
                      <a:r>
                        <a:rPr lang="en-US" altLang="zh-TW" smtClean="0"/>
                        <a:t>2019</a:t>
                      </a:r>
                      <a:r>
                        <a:rPr lang="en-US" altLang="zh-TW" dirty="0"/>
                        <a:t>》)</a:t>
                      </a:r>
                      <a:endParaRPr lang="en-US" altLang="zh-H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altLang="en-US" u="sng" smtClean="0"/>
                        <a:t>年徑流量 </a:t>
                      </a:r>
                      <a:r>
                        <a:rPr lang="en-US" altLang="zh-TW" smtClean="0"/>
                        <a:t>(</a:t>
                      </a:r>
                      <a:r>
                        <a:rPr lang="zh-TW" altLang="en-US" smtClean="0"/>
                        <a:t>資料來源：</a:t>
                      </a:r>
                      <a:r>
                        <a:rPr lang="en-US" altLang="zh-TW" smtClean="0"/>
                        <a:t>《</a:t>
                      </a:r>
                      <a:r>
                        <a:rPr lang="zh-TW" altLang="en-US" smtClean="0"/>
                        <a:t>中國統計年鑒</a:t>
                      </a:r>
                      <a:r>
                        <a:rPr lang="en-US" altLang="zh-TW" smtClean="0"/>
                        <a:t>2019</a:t>
                      </a:r>
                      <a:r>
                        <a:rPr lang="en-US" altLang="zh-TW" dirty="0"/>
                        <a:t>》)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97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mtClean="0"/>
                        <a:t>黃河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/>
                        <a:t>5,464</a:t>
                      </a:r>
                      <a:r>
                        <a:rPr lang="zh-HK" altLang="en-US" dirty="0"/>
                        <a:t>公里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mtClean="0"/>
                        <a:t>592</a:t>
                      </a:r>
                      <a:r>
                        <a:rPr lang="zh-HK" altLang="en-US" smtClean="0"/>
                        <a:t>億立方米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070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mtClean="0"/>
                        <a:t>長江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/>
                        <a:t>6,300</a:t>
                      </a:r>
                      <a:r>
                        <a:rPr lang="zh-HK" altLang="en-US" dirty="0"/>
                        <a:t>公里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 smtClean="0"/>
                        <a:t>9,857</a:t>
                      </a:r>
                      <a:r>
                        <a:rPr lang="zh-HK" altLang="en-US" dirty="0" smtClean="0"/>
                        <a:t>億立方米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3993"/>
                  </a:ext>
                </a:extLst>
              </a:tr>
            </a:tbl>
          </a:graphicData>
        </a:graphic>
      </p:graphicFrame>
      <p:grpSp>
        <p:nvGrpSpPr>
          <p:cNvPr id="14" name="群組 13"/>
          <p:cNvGrpSpPr/>
          <p:nvPr/>
        </p:nvGrpSpPr>
        <p:grpSpPr>
          <a:xfrm>
            <a:off x="2521608" y="1528802"/>
            <a:ext cx="6462051" cy="5144560"/>
            <a:chOff x="2521608" y="1528802"/>
            <a:chExt cx="6462051" cy="5144560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3" t="12692" r="363" b="31026"/>
            <a:stretch/>
          </p:blipFill>
          <p:spPr>
            <a:xfrm>
              <a:off x="2521608" y="1528802"/>
              <a:ext cx="6462051" cy="5144560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2896957" y="5026971"/>
              <a:ext cx="881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圖例</a:t>
              </a:r>
              <a:endParaRPr kumimoji="0" lang="zh-HK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3E2BC3E1-C07E-4D25-B8B8-CF2A4F29F41A}"/>
                </a:ext>
              </a:extLst>
            </p:cNvPr>
            <p:cNvSpPr txBox="1"/>
            <p:nvPr/>
          </p:nvSpPr>
          <p:spPr>
            <a:xfrm>
              <a:off x="3261946" y="5409633"/>
              <a:ext cx="1487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第一級階梯</a:t>
              </a:r>
              <a:endParaRPr kumimoji="0" lang="en-HK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15B8C3A3-6EE0-4458-8254-7A05627C4ED0}"/>
                </a:ext>
              </a:extLst>
            </p:cNvPr>
            <p:cNvSpPr txBox="1"/>
            <p:nvPr/>
          </p:nvSpPr>
          <p:spPr>
            <a:xfrm>
              <a:off x="3288323" y="5730050"/>
              <a:ext cx="1434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第二級階梯</a:t>
              </a:r>
              <a:endParaRPr kumimoji="0" lang="en-HK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301889A8-195F-4E28-9BDA-EA1BDBC06842}"/>
                </a:ext>
              </a:extLst>
            </p:cNvPr>
            <p:cNvSpPr txBox="1"/>
            <p:nvPr/>
          </p:nvSpPr>
          <p:spPr>
            <a:xfrm>
              <a:off x="3299047" y="6081713"/>
              <a:ext cx="1380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第三級階梯</a:t>
              </a:r>
              <a:endParaRPr kumimoji="0" lang="en-HK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0" name="Speech Bubble: Rectangle 2">
              <a:extLst>
                <a:ext uri="{FF2B5EF4-FFF2-40B4-BE49-F238E27FC236}">
                  <a16:creationId xmlns:a16="http://schemas.microsoft.com/office/drawing/2014/main" id="{7C8042EF-6BA5-4379-8A22-609F2EB9419F}"/>
                </a:ext>
              </a:extLst>
            </p:cNvPr>
            <p:cNvSpPr/>
            <p:nvPr/>
          </p:nvSpPr>
          <p:spPr>
            <a:xfrm>
              <a:off x="6663921" y="5026971"/>
              <a:ext cx="844316" cy="490194"/>
            </a:xfrm>
            <a:prstGeom prst="wedgeRectCallout">
              <a:avLst>
                <a:gd name="adj1" fmla="val -42668"/>
                <a:gd name="adj2" fmla="val -111687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武漢</a:t>
              </a:r>
              <a:endParaRPr kumimoji="0" lang="en-HK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5609493" y="4572000"/>
              <a:ext cx="677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長江</a:t>
              </a:r>
              <a:endParaRPr lang="en-US" b="1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5559203" y="3525716"/>
              <a:ext cx="677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黃河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4234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463599"/>
              </p:ext>
            </p:extLst>
          </p:nvPr>
        </p:nvGraphicFramePr>
        <p:xfrm>
          <a:off x="407376" y="1185985"/>
          <a:ext cx="6995747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739">
                  <a:extLst>
                    <a:ext uri="{9D8B030D-6E8A-4147-A177-3AD203B41FA5}">
                      <a16:colId xmlns:a16="http://schemas.microsoft.com/office/drawing/2014/main" val="3469036102"/>
                    </a:ext>
                  </a:extLst>
                </a:gridCol>
                <a:gridCol w="5249008">
                  <a:extLst>
                    <a:ext uri="{9D8B030D-6E8A-4147-A177-3AD203B41FA5}">
                      <a16:colId xmlns:a16="http://schemas.microsoft.com/office/drawing/2014/main" val="2387821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中國的</a:t>
                      </a:r>
                      <a:endParaRPr lang="en-US" altLang="zh-TW" sz="2000" b="1" dirty="0"/>
                    </a:p>
                    <a:p>
                      <a:pPr algn="ctr"/>
                      <a:r>
                        <a:rPr lang="zh-TW" altLang="en-US" sz="2000" b="1" dirty="0"/>
                        <a:t>三級階梯地勢</a:t>
                      </a:r>
                      <a:endParaRPr lang="zh-HK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特徵及例子</a:t>
                      </a:r>
                      <a:endParaRPr lang="zh-HK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208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第一級</a:t>
                      </a:r>
                      <a:endParaRPr lang="zh-HK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/>
                        <a:t>第一級階梯包括中國西南部</a:t>
                      </a:r>
                      <a:r>
                        <a:rPr lang="zh-TW" altLang="en-US" sz="2000" b="1" dirty="0"/>
                        <a:t>海拔平均</a:t>
                      </a:r>
                      <a:r>
                        <a:rPr lang="en-US" altLang="zh-TW" sz="2000" b="1" dirty="0"/>
                        <a:t>4,000</a:t>
                      </a:r>
                      <a:r>
                        <a:rPr lang="zh-TW" altLang="en-US" sz="2000" b="1" dirty="0"/>
                        <a:t>米以上</a:t>
                      </a:r>
                      <a:r>
                        <a:rPr lang="zh-TW" altLang="en-US" sz="2000" dirty="0"/>
                        <a:t>的青藏高原等高山</a:t>
                      </a:r>
                      <a:endParaRPr lang="zh-HK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183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第二級</a:t>
                      </a:r>
                      <a:endParaRPr lang="zh-HK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第二級階梯的高度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約海拔</a:t>
                      </a: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1,000-2,000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米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，部分地區可在</a:t>
                      </a: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米以下。</a:t>
                      </a:r>
                      <a:endParaRPr kumimoji="0" lang="en-US" altLang="zh-TW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這個跨越中國中部、北部及西北部的區域分布著一系列在海拔</a:t>
                      </a: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1,500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米以上的</a:t>
                      </a:r>
                      <a:r>
                        <a:rPr kumimoji="0" lang="zh-TW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高地，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例如有阿爾泰山脈、天山山脈、內蒙古高原、黃土高原、雲貴高原、准噶爾盆地、塔里木盆地、柴達木盆地及四川盆地等</a:t>
                      </a:r>
                      <a:endParaRPr lang="zh-HK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022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第三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級</a:t>
                      </a:r>
                      <a:endParaRPr lang="zh-HK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越過大興安嶺至雪峰山一線，一直至中國東部的海岸，是中國地勢的第三級階梯，是一片高度在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海拔</a:t>
                      </a: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米以下的平原和丘陵地</a:t>
                      </a:r>
                      <a:endParaRPr kumimoji="0" lang="en-US" altLang="zh-TW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第三級階梯的例子有東北平原、華北平原、長江中下游平原及東南丘陵等</a:t>
                      </a:r>
                      <a:endParaRPr lang="zh-HK" alt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700797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120162" y="126370"/>
            <a:ext cx="758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從上圖可見，中國的三級地形地勢呈現「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西高東低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」的大勢，而各級階梯的特徵及例子如下：</a:t>
            </a:r>
            <a:endParaRPr kumimoji="0" lang="zh-HK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492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060AD2DD-F6A1-44CD-81CF-702FBE194E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1" b="15111"/>
          <a:stretch/>
        </p:blipFill>
        <p:spPr>
          <a:xfrm>
            <a:off x="0" y="2960017"/>
            <a:ext cx="9144000" cy="3733015"/>
          </a:xfrm>
          <a:prstGeom prst="rect">
            <a:avLst/>
          </a:prstGeom>
        </p:spPr>
      </p:pic>
      <p:sp>
        <p:nvSpPr>
          <p:cNvPr id="2" name="橢圓 1"/>
          <p:cNvSpPr/>
          <p:nvPr/>
        </p:nvSpPr>
        <p:spPr>
          <a:xfrm>
            <a:off x="6858000" y="5389685"/>
            <a:ext cx="641838" cy="5011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6519496" y="3194539"/>
            <a:ext cx="641838" cy="5011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28599" y="237392"/>
            <a:ext cx="7702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根據上述中國的三級地形地勢圖，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武漢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位於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第三級階梯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地勢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比較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平緩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。此外，中國的主要河流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如長江及黃河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的流向，也大致反映了中國西高東低的地形大勢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參看下圖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。而武漢位於長江中游，所以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水量充足、土地肥沃、交通便利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，故自古以來皆是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中國人口聚居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的理想地方</a:t>
            </a:r>
            <a:endParaRPr kumimoji="0" lang="zh-HK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4317023" y="3695700"/>
            <a:ext cx="1652954" cy="1336431"/>
          </a:xfrm>
          <a:prstGeom prst="wedgeRoundRectCallout">
            <a:avLst>
              <a:gd name="adj1" fmla="val -15514"/>
              <a:gd name="adj2" fmla="val 62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長江的剖面圖</a:t>
            </a:r>
            <a:endParaRPr kumimoji="0" lang="zh-HK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94592" y="5978769"/>
            <a:ext cx="139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&lt;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中國西面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&gt;</a:t>
            </a:r>
            <a:endParaRPr kumimoji="0" lang="zh-HK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161334" y="5922607"/>
            <a:ext cx="139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&lt;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中國東面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&gt;</a:t>
            </a:r>
            <a:endParaRPr kumimoji="0" lang="zh-HK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912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朵形圖說文字 1"/>
          <p:cNvSpPr/>
          <p:nvPr/>
        </p:nvSpPr>
        <p:spPr>
          <a:xfrm>
            <a:off x="87924" y="105508"/>
            <a:ext cx="7236067" cy="958361"/>
          </a:xfrm>
          <a:prstGeom prst="cloudCallout">
            <a:avLst>
              <a:gd name="adj1" fmla="val 26658"/>
              <a:gd name="adj2" fmla="val 29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en-US" altLang="zh-TW" sz="3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2) </a:t>
            </a:r>
            <a:r>
              <a:rPr kumimoji="0" lang="zh-TW" altLang="en-US" sz="3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武漢的氣候及人口</a:t>
            </a:r>
            <a:endParaRPr kumimoji="0" lang="zh-HK" altLang="en-US" sz="3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19808" y="1164134"/>
            <a:ext cx="867800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武漢屬</a:t>
            </a:r>
            <a:r>
              <a:rPr kumimoji="0" lang="zh-HK" altLang="zh-H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亞熱帶季風氣候區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，雨量充沛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全年降水量約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1,110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毫米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、日照充足、四季分明。一年中，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常以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1月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平均氣溫最低；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而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7月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平均氣溫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則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最高</a:t>
            </a:r>
            <a:r>
              <a:rPr kumimoji="0" lang="en-US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數據來源：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《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中國統計年鑑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2019》)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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武漢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2018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年各月的平均氣溫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攝氏度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數據來源：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《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中國統計年鑑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2019》)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由於地理區位、地勢及氣候條件俱佳，武漢人口眾多。根據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《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武漢統計年鑑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2018》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，武漢全市於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2017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年的常住人口為約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1,089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萬人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，而該年年末的戶籍人口卻只有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8,536,517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人</a:t>
            </a: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429358" y="3076331"/>
          <a:ext cx="768594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149">
                  <a:extLst>
                    <a:ext uri="{9D8B030D-6E8A-4147-A177-3AD203B41FA5}">
                      <a16:colId xmlns:a16="http://schemas.microsoft.com/office/drawing/2014/main" val="217154530"/>
                    </a:ext>
                  </a:extLst>
                </a:gridCol>
                <a:gridCol w="543110">
                  <a:extLst>
                    <a:ext uri="{9D8B030D-6E8A-4147-A177-3AD203B41FA5}">
                      <a16:colId xmlns:a16="http://schemas.microsoft.com/office/drawing/2014/main" val="374269058"/>
                    </a:ext>
                  </a:extLst>
                </a:gridCol>
                <a:gridCol w="653869">
                  <a:extLst>
                    <a:ext uri="{9D8B030D-6E8A-4147-A177-3AD203B41FA5}">
                      <a16:colId xmlns:a16="http://schemas.microsoft.com/office/drawing/2014/main" val="1877900522"/>
                    </a:ext>
                  </a:extLst>
                </a:gridCol>
                <a:gridCol w="730184">
                  <a:extLst>
                    <a:ext uri="{9D8B030D-6E8A-4147-A177-3AD203B41FA5}">
                      <a16:colId xmlns:a16="http://schemas.microsoft.com/office/drawing/2014/main" val="2252328428"/>
                    </a:ext>
                  </a:extLst>
                </a:gridCol>
                <a:gridCol w="650630">
                  <a:extLst>
                    <a:ext uri="{9D8B030D-6E8A-4147-A177-3AD203B41FA5}">
                      <a16:colId xmlns:a16="http://schemas.microsoft.com/office/drawing/2014/main" val="760316888"/>
                    </a:ext>
                  </a:extLst>
                </a:gridCol>
                <a:gridCol w="633046">
                  <a:extLst>
                    <a:ext uri="{9D8B030D-6E8A-4147-A177-3AD203B41FA5}">
                      <a16:colId xmlns:a16="http://schemas.microsoft.com/office/drawing/2014/main" val="2483361336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1290702389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27729585"/>
                    </a:ext>
                  </a:extLst>
                </a:gridCol>
                <a:gridCol w="677007">
                  <a:extLst>
                    <a:ext uri="{9D8B030D-6E8A-4147-A177-3AD203B41FA5}">
                      <a16:colId xmlns:a16="http://schemas.microsoft.com/office/drawing/2014/main" val="2728209071"/>
                    </a:ext>
                  </a:extLst>
                </a:gridCol>
                <a:gridCol w="668216">
                  <a:extLst>
                    <a:ext uri="{9D8B030D-6E8A-4147-A177-3AD203B41FA5}">
                      <a16:colId xmlns:a16="http://schemas.microsoft.com/office/drawing/2014/main" val="776276501"/>
                    </a:ext>
                  </a:extLst>
                </a:gridCol>
                <a:gridCol w="641838">
                  <a:extLst>
                    <a:ext uri="{9D8B030D-6E8A-4147-A177-3AD203B41FA5}">
                      <a16:colId xmlns:a16="http://schemas.microsoft.com/office/drawing/2014/main" val="3649033038"/>
                    </a:ext>
                  </a:extLst>
                </a:gridCol>
                <a:gridCol w="545123">
                  <a:extLst>
                    <a:ext uri="{9D8B030D-6E8A-4147-A177-3AD203B41FA5}">
                      <a16:colId xmlns:a16="http://schemas.microsoft.com/office/drawing/2014/main" val="18285856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3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4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5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6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7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8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9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10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12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636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2.1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5.9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12.9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18.7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23.5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26.6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30.3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29.4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24.3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17.1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11.9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5.2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787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712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0678" y="1749670"/>
            <a:ext cx="88626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因为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武汉是中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国中部的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地理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中心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城市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四通八达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所以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它亦发展成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中国客运量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最大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铁路、航空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</a:t>
            </a:r>
            <a:r>
              <a:rPr kumimoji="0" lang="zh-HK" altLang="zh-H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公路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枢纽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之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一，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更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是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最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大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内河航运中心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之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一。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中国的高速铁路，是目前世界上最长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、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以及最快的高速铁路系统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。现已建成四条横贯东西和四条纵贯南北的高铁线路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即四纵四横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。从现在到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2030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年，中国计划将其高铁网络进一步扩展至八条东西线和八条南北线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即八纵八横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 ，以使其网络能覆盖中国中部及西部的更多地区。从高铁四纵四横及八纵八横中，武汉皆处于全国的中心区位，是一个超级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运输枢纽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雲朵形圖說文字 2"/>
          <p:cNvSpPr/>
          <p:nvPr/>
        </p:nvSpPr>
        <p:spPr>
          <a:xfrm>
            <a:off x="290145" y="193430"/>
            <a:ext cx="7042638" cy="1389184"/>
          </a:xfrm>
          <a:prstGeom prst="cloudCallout">
            <a:avLst>
              <a:gd name="adj1" fmla="val 47504"/>
              <a:gd name="adj2" fmla="val 2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(3) </a:t>
            </a: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武汉在中国运输网络上的重要性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987" y="1613595"/>
            <a:ext cx="5146426" cy="385982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85398" y="158262"/>
            <a:ext cx="64271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單在武漢市，就有三個超大的火車站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–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武漢、武昌及漢口火車站，包含有高鐵、城鐵及普通列車的服務，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可達度十分高</a:t>
            </a: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圓角矩形圖說文字 3"/>
          <p:cNvSpPr/>
          <p:nvPr/>
        </p:nvSpPr>
        <p:spPr>
          <a:xfrm>
            <a:off x="1131281" y="2145528"/>
            <a:ext cx="2224454" cy="1397977"/>
          </a:xfrm>
          <a:prstGeom prst="wedgeRoundRectCallout">
            <a:avLst>
              <a:gd name="adj1" fmla="val 70471"/>
              <a:gd name="adj2" fmla="val 147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漢口火車站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是中國全國最大的歐式火車站</a:t>
            </a:r>
            <a:endParaRPr kumimoji="0" lang="zh-HK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AE8D14F-5184-40CA-B56A-8A547AF8D5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6" y="4475285"/>
            <a:ext cx="2239295" cy="2299389"/>
          </a:xfrm>
          <a:prstGeom prst="rect">
            <a:avLst/>
          </a:prstGeom>
        </p:spPr>
      </p:pic>
      <p:sp>
        <p:nvSpPr>
          <p:cNvPr id="6" name="圓角矩形圖說文字 5"/>
          <p:cNvSpPr/>
          <p:nvPr/>
        </p:nvSpPr>
        <p:spPr>
          <a:xfrm>
            <a:off x="2628903" y="5624979"/>
            <a:ext cx="6178056" cy="1086051"/>
          </a:xfrm>
          <a:prstGeom prst="wedgeRoundRectCallout">
            <a:avLst>
              <a:gd name="adj1" fmla="val -62808"/>
              <a:gd name="adj2" fmla="val -32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根據以上武漢的地理、人口及運輸網絡資料，你可否解釋為何冠狀病毒病在武漢爆發後會擴散得那麼快？</a:t>
            </a:r>
            <a:endParaRPr kumimoji="0" lang="zh-HK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564945" y="4783016"/>
            <a:ext cx="721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想一想</a:t>
            </a:r>
            <a:endParaRPr kumimoji="0" lang="zh-HK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63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42" y="166018"/>
            <a:ext cx="8012784" cy="6918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TW" sz="3200" b="1" u="sng" dirty="0">
                <a:solidFill>
                  <a:schemeClr val="tx1"/>
                </a:solidFill>
              </a:rPr>
              <a:t>(</a:t>
            </a:r>
            <a:r>
              <a:rPr lang="zh-TW" altLang="en-US" sz="3200" b="1" u="sng" dirty="0">
                <a:solidFill>
                  <a:schemeClr val="tx1"/>
                </a:solidFill>
              </a:rPr>
              <a:t>一</a:t>
            </a:r>
            <a:r>
              <a:rPr lang="en-US" altLang="zh-TW" sz="3200" b="1" u="sng" dirty="0">
                <a:solidFill>
                  <a:schemeClr val="tx1"/>
                </a:solidFill>
              </a:rPr>
              <a:t>) </a:t>
            </a:r>
            <a:r>
              <a:rPr lang="zh-TW" altLang="en-US" sz="3200" b="1" u="sng" dirty="0">
                <a:solidFill>
                  <a:schemeClr val="tx1"/>
                </a:solidFill>
              </a:rPr>
              <a:t>簡介及背景 </a:t>
            </a:r>
            <a:r>
              <a:rPr lang="en-US" altLang="zh-TW" sz="3200" b="1" u="sng" dirty="0">
                <a:solidFill>
                  <a:schemeClr val="tx1"/>
                </a:solidFill>
              </a:rPr>
              <a:t>– 2019 </a:t>
            </a:r>
            <a:r>
              <a:rPr lang="zh-TW" altLang="en-US" sz="3200" b="1" u="sng" dirty="0">
                <a:solidFill>
                  <a:schemeClr val="tx1"/>
                </a:solidFill>
              </a:rPr>
              <a:t>冠狀病毒病</a:t>
            </a:r>
            <a:endParaRPr lang="en-HK" sz="3200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382" y="729934"/>
            <a:ext cx="8408710" cy="27956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zh-TW" altLang="en-US" sz="2800" dirty="0">
                <a:solidFill>
                  <a:schemeClr val="tx1"/>
                </a:solidFill>
              </a:rPr>
              <a:t>根據世界衛生組織 </a:t>
            </a:r>
            <a:r>
              <a:rPr lang="en-HK" altLang="zh-TW" sz="2800" dirty="0">
                <a:solidFill>
                  <a:schemeClr val="tx1"/>
                </a:solidFill>
              </a:rPr>
              <a:t>(World Health Organization) </a:t>
            </a:r>
            <a:r>
              <a:rPr lang="zh-TW" altLang="en-US" sz="2800" dirty="0">
                <a:solidFill>
                  <a:schemeClr val="tx1"/>
                </a:solidFill>
              </a:rPr>
              <a:t>網頁的資料顯示，中國湖北省武漢市於</a:t>
            </a:r>
            <a:r>
              <a:rPr lang="en-HK" sz="2800" dirty="0">
                <a:solidFill>
                  <a:schemeClr val="tx1"/>
                </a:solidFill>
              </a:rPr>
              <a:t>2019</a:t>
            </a:r>
            <a:r>
              <a:rPr lang="zh-TW" altLang="en-US" sz="2800" dirty="0">
                <a:solidFill>
                  <a:schemeClr val="tx1"/>
                </a:solidFill>
              </a:rPr>
              <a:t>年</a:t>
            </a:r>
            <a:r>
              <a:rPr lang="en-HK" sz="2800" dirty="0">
                <a:solidFill>
                  <a:schemeClr val="tx1"/>
                </a:solidFill>
              </a:rPr>
              <a:t>12</a:t>
            </a:r>
            <a:r>
              <a:rPr lang="zh-TW" altLang="en-US" sz="2800" dirty="0">
                <a:solidFill>
                  <a:schemeClr val="tx1"/>
                </a:solidFill>
              </a:rPr>
              <a:t>月</a:t>
            </a:r>
            <a:r>
              <a:rPr lang="en-HK" sz="2800" dirty="0">
                <a:solidFill>
                  <a:schemeClr val="tx1"/>
                </a:solidFill>
              </a:rPr>
              <a:t>31</a:t>
            </a:r>
            <a:r>
              <a:rPr lang="zh-TW" altLang="en-US" sz="2800" dirty="0">
                <a:solidFill>
                  <a:schemeClr val="tx1"/>
                </a:solidFill>
              </a:rPr>
              <a:t>日發現了若干不明肺炎病例，而該病毒與任何其它已知的病毒皆不符。</a:t>
            </a:r>
            <a:r>
              <a:rPr lang="en-US" altLang="zh-TW" sz="2800" dirty="0">
                <a:solidFill>
                  <a:schemeClr val="tx1"/>
                </a:solidFill>
              </a:rPr>
              <a:t>2020</a:t>
            </a:r>
            <a:r>
              <a:rPr lang="zh-TW" altLang="en-US" sz="2800" dirty="0">
                <a:solidFill>
                  <a:schemeClr val="tx1"/>
                </a:solidFill>
              </a:rPr>
              <a:t>年</a:t>
            </a:r>
            <a:r>
              <a:rPr lang="en-US" altLang="zh-TW" sz="2800" dirty="0">
                <a:solidFill>
                  <a:schemeClr val="tx1"/>
                </a:solidFill>
              </a:rPr>
              <a:t>1</a:t>
            </a:r>
            <a:r>
              <a:rPr lang="zh-TW" altLang="en-US" sz="2800" dirty="0">
                <a:solidFill>
                  <a:schemeClr val="tx1"/>
                </a:solidFill>
              </a:rPr>
              <a:t>月</a:t>
            </a:r>
            <a:r>
              <a:rPr lang="en-US" altLang="zh-TW" sz="2800" dirty="0">
                <a:solidFill>
                  <a:schemeClr val="tx1"/>
                </a:solidFill>
              </a:rPr>
              <a:t>7</a:t>
            </a:r>
            <a:r>
              <a:rPr lang="zh-TW" altLang="en-US" sz="2800" dirty="0">
                <a:solidFill>
                  <a:schemeClr val="tx1"/>
                </a:solidFill>
              </a:rPr>
              <a:t>日，中國確認於湖北省武漢市所出現的病毒是一種新病毒，屬於冠狀病毒。世界衛生組織當時把這一種新病毒暫時命名為</a:t>
            </a:r>
            <a:r>
              <a:rPr lang="en-US" altLang="zh-TW" sz="2800" b="1" dirty="0">
                <a:solidFill>
                  <a:schemeClr val="tx1"/>
                </a:solidFill>
              </a:rPr>
              <a:t>2019</a:t>
            </a:r>
            <a:r>
              <a:rPr lang="zh-TW" altLang="en-US" sz="2800" b="1" dirty="0">
                <a:solidFill>
                  <a:schemeClr val="tx1"/>
                </a:solidFill>
              </a:rPr>
              <a:t>新型冠狀病毒（</a:t>
            </a:r>
            <a:r>
              <a:rPr lang="en-US" altLang="zh-TW" sz="2800" b="1" dirty="0">
                <a:solidFill>
                  <a:schemeClr val="tx1"/>
                </a:solidFill>
              </a:rPr>
              <a:t>2019-nCoV</a:t>
            </a:r>
            <a:r>
              <a:rPr lang="zh-TW" altLang="en-US" sz="2800" b="1" dirty="0">
                <a:solidFill>
                  <a:schemeClr val="tx1"/>
                </a:solidFill>
              </a:rPr>
              <a:t>）。</a:t>
            </a:r>
            <a:endParaRPr lang="zh-TW" altLang="en-US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HK" altLang="zh-TW" sz="2800" dirty="0"/>
          </a:p>
          <a:p>
            <a:pPr>
              <a:lnSpc>
                <a:spcPct val="90000"/>
              </a:lnSpc>
            </a:pPr>
            <a:endParaRPr lang="en-HK" sz="2800" dirty="0"/>
          </a:p>
          <a:p>
            <a:pPr marL="0" indent="0">
              <a:lnSpc>
                <a:spcPct val="90000"/>
              </a:lnSpc>
              <a:buNone/>
            </a:pPr>
            <a:endParaRPr lang="en-HK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07E58F1-EE0C-4B04-A763-C166E20E05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5670" r="10046" b="14022"/>
          <a:stretch/>
        </p:blipFill>
        <p:spPr>
          <a:xfrm>
            <a:off x="-1" y="3745066"/>
            <a:ext cx="2464259" cy="3108543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F5B167-B6E0-486C-87BC-941EBFC1FC6A}"/>
              </a:ext>
            </a:extLst>
          </p:cNvPr>
          <p:cNvSpPr/>
          <p:nvPr/>
        </p:nvSpPr>
        <p:spPr>
          <a:xfrm>
            <a:off x="2465284" y="3583439"/>
            <a:ext cx="64713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/>
              <a:t>冠狀病毒是一個大型病毒家族，包括引起普通感冒的病毒，以及嚴重急性呼吸綜合症冠狀病毒和中東呼吸綜合症冠狀病毒等。</a:t>
            </a:r>
            <a:endParaRPr lang="en-HK" altLang="zh-TW" sz="2800" dirty="0"/>
          </a:p>
          <a:p>
            <a:r>
              <a:rPr lang="zh-TW" altLang="en-US" sz="2800" dirty="0"/>
              <a:t>至</a:t>
            </a:r>
            <a:r>
              <a:rPr lang="en-US" altLang="zh-TW" sz="2800" dirty="0"/>
              <a:t>2020</a:t>
            </a:r>
            <a:r>
              <a:rPr lang="zh-TW" altLang="en-US" sz="2800" dirty="0"/>
              <a:t>年</a:t>
            </a:r>
            <a:r>
              <a:rPr lang="en-US" altLang="zh-TW" sz="2800" dirty="0"/>
              <a:t>2</a:t>
            </a:r>
            <a:r>
              <a:rPr lang="zh-TW" altLang="en-US" sz="2800" dirty="0"/>
              <a:t>月，世界衛生組織為因新型冠狀病毒而引起的疾病正式定名為</a:t>
            </a:r>
            <a:r>
              <a:rPr lang="en-US" altLang="zh-TW" sz="2800" dirty="0"/>
              <a:t>“</a:t>
            </a:r>
            <a:r>
              <a:rPr lang="en-US" altLang="zh-TW" sz="2800" b="1" dirty="0"/>
              <a:t>2019</a:t>
            </a:r>
            <a:r>
              <a:rPr lang="zh-TW" altLang="en-US" sz="2800" b="1" dirty="0"/>
              <a:t>冠狀病毒病</a:t>
            </a:r>
            <a:r>
              <a:rPr lang="en-US" altLang="zh-TW" sz="2800" b="1" dirty="0"/>
              <a:t>(COVID-19)</a:t>
            </a:r>
            <a:r>
              <a:rPr lang="en-US" altLang="zh-TW" sz="2800" dirty="0"/>
              <a:t>”</a:t>
            </a:r>
            <a:r>
              <a:rPr lang="zh-TW" altLang="en-US" sz="28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302980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04AE-57D5-47AC-92E3-6CE4F442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7" y="122549"/>
            <a:ext cx="7126048" cy="110293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/>
              <a:t>冠狀病毒病爆發後的蔓延情況</a:t>
            </a:r>
            <a:r>
              <a:rPr lang="en-HK" altLang="zh-TW" b="1" dirty="0"/>
              <a:t/>
            </a:r>
            <a:br>
              <a:rPr lang="en-HK" altLang="zh-TW" b="1" dirty="0"/>
            </a:br>
            <a:r>
              <a:rPr lang="zh-TW" altLang="en-US" b="1" dirty="0"/>
              <a:t>是怎樣的？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D33D-A245-4570-ACE0-BD082F9A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44" y="1414019"/>
            <a:ext cx="5806911" cy="4821811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根據世界衛生組織的資料 </a:t>
            </a:r>
            <a:r>
              <a:rPr lang="en-US" altLang="zh-TW" sz="3200" dirty="0"/>
              <a:t>(https://www.who.int/emergencies/diseases/novel-coronavirus-2019/situation-reports) </a:t>
            </a:r>
            <a:r>
              <a:rPr lang="zh-TW" altLang="en-US" sz="3200" dirty="0">
                <a:solidFill>
                  <a:schemeClr val="tx1"/>
                </a:solidFill>
              </a:rPr>
              <a:t>，圖</a:t>
            </a:r>
            <a:r>
              <a:rPr lang="en-US" altLang="zh-TW" sz="3200" dirty="0">
                <a:solidFill>
                  <a:schemeClr val="tx1"/>
                </a:solidFill>
              </a:rPr>
              <a:t>2</a:t>
            </a:r>
            <a:r>
              <a:rPr lang="zh-TW" altLang="en-US" sz="3200" dirty="0">
                <a:solidFill>
                  <a:schemeClr val="tx1"/>
                </a:solidFill>
              </a:rPr>
              <a:t>顯示</a:t>
            </a:r>
            <a:r>
              <a:rPr lang="en-US" altLang="zh-TW" sz="3200" dirty="0">
                <a:solidFill>
                  <a:schemeClr val="tx1"/>
                </a:solidFill>
              </a:rPr>
              <a:t>2020</a:t>
            </a:r>
            <a:r>
              <a:rPr lang="zh-TW" altLang="en-US" sz="3200" dirty="0">
                <a:solidFill>
                  <a:schemeClr val="tx1"/>
                </a:solidFill>
              </a:rPr>
              <a:t>年</a:t>
            </a:r>
            <a:r>
              <a:rPr lang="en-US" altLang="zh-TW" sz="3200" dirty="0">
                <a:solidFill>
                  <a:schemeClr val="tx1"/>
                </a:solidFill>
              </a:rPr>
              <a:t>1</a:t>
            </a:r>
            <a:r>
              <a:rPr lang="zh-TW" altLang="en-US" sz="3200" dirty="0">
                <a:solidFill>
                  <a:schemeClr val="tx1"/>
                </a:solidFill>
              </a:rPr>
              <a:t>月</a:t>
            </a:r>
            <a:r>
              <a:rPr lang="en-US" altLang="zh-TW" sz="3200" dirty="0">
                <a:solidFill>
                  <a:schemeClr val="tx1"/>
                </a:solidFill>
              </a:rPr>
              <a:t>20</a:t>
            </a:r>
            <a:r>
              <a:rPr lang="zh-TW" altLang="en-US" sz="3200" dirty="0">
                <a:solidFill>
                  <a:schemeClr val="tx1"/>
                </a:solidFill>
              </a:rPr>
              <a:t>日冠狀病毒病的蔓延情況。</a:t>
            </a:r>
            <a:endParaRPr lang="en-HK" altLang="zh-TW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HK" altLang="zh-TW" sz="3200" dirty="0">
                <a:solidFill>
                  <a:schemeClr val="tx1"/>
                </a:solidFill>
              </a:rPr>
              <a:t>   </a:t>
            </a:r>
            <a:r>
              <a:rPr lang="zh-TW" altLang="en-US" sz="3200" dirty="0">
                <a:solidFill>
                  <a:schemeClr val="tx1"/>
                </a:solidFill>
              </a:rPr>
              <a:t>現時的蔓延情況又是怎樣的？</a:t>
            </a:r>
            <a:endParaRPr lang="en-HK" sz="3200" dirty="0">
              <a:solidFill>
                <a:schemeClr val="tx1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2EFB110-6C05-46EC-8FE6-C6B412AF6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39" y="2129640"/>
            <a:ext cx="2676293" cy="25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1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15C1366-81C9-476F-A528-38EF099D2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99"/>
            <a:ext cx="9144000" cy="5828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85DD30-7E41-4940-925F-E3345F0D7373}"/>
              </a:ext>
            </a:extLst>
          </p:cNvPr>
          <p:cNvSpPr txBox="1"/>
          <p:nvPr/>
        </p:nvSpPr>
        <p:spPr>
          <a:xfrm>
            <a:off x="254523" y="5903893"/>
            <a:ext cx="7927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圖</a:t>
            </a:r>
            <a:r>
              <a:rPr lang="en-US" altLang="zh-TW" sz="2800" dirty="0"/>
              <a:t>2  2020</a:t>
            </a:r>
            <a:r>
              <a:rPr lang="zh-TW" altLang="en-US" sz="2800" dirty="0"/>
              <a:t>年</a:t>
            </a:r>
            <a:r>
              <a:rPr lang="en-US" altLang="zh-TW" sz="2800" dirty="0"/>
              <a:t>1</a:t>
            </a:r>
            <a:r>
              <a:rPr lang="zh-TW" altLang="en-US" sz="2800" dirty="0"/>
              <a:t>月</a:t>
            </a:r>
            <a:r>
              <a:rPr lang="en-US" altLang="zh-TW" sz="2800" dirty="0"/>
              <a:t>20</a:t>
            </a:r>
            <a:r>
              <a:rPr lang="zh-TW" altLang="en-US" sz="2800" dirty="0"/>
              <a:t>日有確診冠狀病毒病</a:t>
            </a:r>
            <a:endParaRPr lang="en-HK" altLang="zh-TW" sz="2800" dirty="0"/>
          </a:p>
          <a:p>
            <a:r>
              <a:rPr lang="en-HK" altLang="zh-TW" sz="2800" dirty="0"/>
              <a:t>       </a:t>
            </a:r>
            <a:r>
              <a:rPr lang="zh-TW" altLang="en-US" sz="2800" dirty="0"/>
              <a:t>個案的國家</a:t>
            </a:r>
            <a:endParaRPr lang="en-HK" sz="2800" dirty="0"/>
          </a:p>
        </p:txBody>
      </p:sp>
    </p:spTree>
    <p:extLst>
      <p:ext uri="{BB962C8B-B14F-4D97-AF65-F5344CB8AC3E}">
        <p14:creationId xmlns:p14="http://schemas.microsoft.com/office/powerpoint/2010/main" val="394425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D33D-A245-4570-ACE0-BD082F9A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36" y="795369"/>
            <a:ext cx="7401088" cy="5267262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地理教師可利用</a:t>
            </a:r>
            <a:r>
              <a:rPr lang="zh-TW" altLang="en-US" sz="3200" dirty="0">
                <a:solidFill>
                  <a:schemeClr val="tx1"/>
                </a:solidFill>
              </a:rPr>
              <a:t>一</a:t>
            </a:r>
            <a:r>
              <a:rPr lang="zh-TW" altLang="en-US" sz="3200" dirty="0"/>
              <a:t>些</a:t>
            </a:r>
            <a:r>
              <a:rPr lang="zh-TW" altLang="en-US" sz="3200" dirty="0">
                <a:solidFill>
                  <a:schemeClr val="tx1"/>
                </a:solidFill>
              </a:rPr>
              <a:t>經核實</a:t>
            </a:r>
            <a:r>
              <a:rPr lang="en-US" altLang="zh-TW" sz="3200" dirty="0">
                <a:solidFill>
                  <a:schemeClr val="tx1"/>
                </a:solidFill>
              </a:rPr>
              <a:t>(</a:t>
            </a:r>
            <a:r>
              <a:rPr lang="zh-TW" altLang="en-US" sz="3200" dirty="0">
                <a:solidFill>
                  <a:schemeClr val="tx1"/>
                </a:solidFill>
              </a:rPr>
              <a:t>如世界衛生組織及香港衛生署衛生防護中心</a:t>
            </a:r>
            <a:r>
              <a:rPr lang="en-US" altLang="zh-TW" sz="3200" dirty="0">
                <a:solidFill>
                  <a:schemeClr val="tx1"/>
                </a:solidFill>
              </a:rPr>
              <a:t>)</a:t>
            </a:r>
            <a:r>
              <a:rPr lang="zh-TW" altLang="en-US" sz="3200" dirty="0">
                <a:solidFill>
                  <a:schemeClr val="tx1"/>
                </a:solidFill>
              </a:rPr>
              <a:t>的</a:t>
            </a:r>
            <a:r>
              <a:rPr lang="zh-TW" altLang="en-US" sz="3200" dirty="0"/>
              <a:t>數據，訓練初中學生一些基本的地理技能，特別是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數據處理、展示及分析</a:t>
            </a:r>
            <a:r>
              <a:rPr lang="zh-TW" altLang="en-US" sz="3200" dirty="0"/>
              <a:t>的能力</a:t>
            </a:r>
            <a:endParaRPr lang="en-HK" altLang="zh-TW" sz="3200" dirty="0"/>
          </a:p>
          <a:p>
            <a:r>
              <a:rPr lang="zh-TW" altLang="en-US" sz="3200" dirty="0"/>
              <a:t>教師可利用網上有關世界各地的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(1)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感染確診數字及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(2)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死亡數字</a:t>
            </a:r>
            <a:r>
              <a:rPr lang="zh-TW" altLang="en-US" sz="3200" dirty="0"/>
              <a:t>，引導學生利用不同的地理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圖表</a:t>
            </a:r>
            <a:r>
              <a:rPr lang="zh-TW" altLang="en-US" sz="3200" dirty="0"/>
              <a:t>及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地圖</a:t>
            </a:r>
            <a:r>
              <a:rPr lang="zh-TW" altLang="en-US" sz="3200" dirty="0"/>
              <a:t>來展示數據：</a:t>
            </a:r>
            <a:endParaRPr lang="en-HK" altLang="zh-TW" sz="3200" dirty="0"/>
          </a:p>
          <a:p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3346995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CBB1E-90EB-4427-88AD-2C35D1D9A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2" y="198934"/>
            <a:ext cx="7421358" cy="6652204"/>
          </a:xfrm>
        </p:spPr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點示圖及比例符號圖 </a:t>
            </a:r>
            <a:r>
              <a:rPr lang="en-US" altLang="zh-TW" sz="3200" dirty="0"/>
              <a:t>(</a:t>
            </a:r>
            <a:r>
              <a:rPr lang="zh-TW" altLang="en-US" sz="3200" dirty="0"/>
              <a:t>例如可用來展示香港各區</a:t>
            </a:r>
            <a:r>
              <a:rPr lang="zh-TW" altLang="en-US" sz="3200" dirty="0">
                <a:solidFill>
                  <a:schemeClr val="tx1"/>
                </a:solidFill>
              </a:rPr>
              <a:t>位</a:t>
            </a:r>
            <a:r>
              <a:rPr lang="zh-TW" altLang="en-US" sz="3200" dirty="0"/>
              <a:t>的感染確診數字</a:t>
            </a:r>
            <a:r>
              <a:rPr lang="en-US" altLang="zh-TW" sz="3200" dirty="0"/>
              <a:t>) [</a:t>
            </a:r>
            <a:r>
              <a:rPr lang="zh-TW" altLang="en-US" sz="3200" dirty="0"/>
              <a:t>註：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本地層面</a:t>
            </a:r>
            <a:r>
              <a:rPr lang="en-US" altLang="zh-TW" sz="3200" dirty="0"/>
              <a:t>]</a:t>
            </a:r>
            <a:endParaRPr lang="en-HK" altLang="zh-TW" sz="3200" dirty="0"/>
          </a:p>
          <a:p>
            <a:pPr>
              <a:buFont typeface="+mj-lt"/>
              <a:buAutoNum type="arabicPeriod"/>
            </a:pP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加插了棒形圖的地圖 </a:t>
            </a:r>
            <a:r>
              <a:rPr lang="en-US" altLang="zh-TW" sz="3200" dirty="0"/>
              <a:t>(</a:t>
            </a:r>
            <a:r>
              <a:rPr lang="zh-TW" altLang="en-US" sz="3200" dirty="0"/>
              <a:t>例如可用來展示中國各省的感染確診數字及死亡數字</a:t>
            </a:r>
            <a:r>
              <a:rPr lang="en-US" altLang="zh-TW" sz="3200" dirty="0"/>
              <a:t>(</a:t>
            </a:r>
            <a:r>
              <a:rPr lang="zh-TW" altLang="en-US" sz="3200" dirty="0"/>
              <a:t>即兩組數據</a:t>
            </a:r>
            <a:r>
              <a:rPr lang="en-US" altLang="zh-TW" sz="3200" dirty="0"/>
              <a:t>))</a:t>
            </a:r>
            <a:r>
              <a:rPr lang="zh-TW" altLang="en-US" sz="3200" dirty="0"/>
              <a:t> </a:t>
            </a:r>
            <a:r>
              <a:rPr lang="en-US" altLang="zh-TW" sz="3200" dirty="0"/>
              <a:t>[</a:t>
            </a:r>
            <a:r>
              <a:rPr lang="zh-TW" altLang="en-US" sz="3200" dirty="0"/>
              <a:t>註：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國家層面</a:t>
            </a:r>
            <a:r>
              <a:rPr lang="en-US" altLang="zh-TW" sz="3200" dirty="0"/>
              <a:t>]</a:t>
            </a:r>
            <a:endParaRPr lang="en-HK" altLang="zh-TW" sz="3200" dirty="0"/>
          </a:p>
          <a:p>
            <a:pPr>
              <a:buFont typeface="+mj-lt"/>
              <a:buAutoNum type="arabicPeriod"/>
            </a:pP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等值區域圖 </a:t>
            </a:r>
            <a:r>
              <a:rPr lang="en-US" altLang="zh-TW" sz="3200" dirty="0"/>
              <a:t>(</a:t>
            </a:r>
            <a:r>
              <a:rPr lang="zh-TW" altLang="en-US" sz="3200" dirty="0"/>
              <a:t>例如可用來展示全球各國的感染確診數字</a:t>
            </a:r>
            <a:r>
              <a:rPr lang="en-US" altLang="zh-TW" sz="3200" dirty="0"/>
              <a:t>) [</a:t>
            </a:r>
            <a:r>
              <a:rPr lang="zh-TW" altLang="en-US" sz="3200" dirty="0"/>
              <a:t>註：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全球層面</a:t>
            </a:r>
            <a:r>
              <a:rPr lang="en-US" altLang="zh-TW" sz="3200" dirty="0"/>
              <a:t>]</a:t>
            </a:r>
          </a:p>
          <a:p>
            <a:pPr marL="0" indent="0">
              <a:buNone/>
            </a:pPr>
            <a:r>
              <a:rPr lang="zh-TW" altLang="en-US" sz="3200" dirty="0"/>
              <a:t>*教師應按其學生的能力、興趣及需要，而決定其學生需要繪畫以上何種圖表 </a:t>
            </a:r>
            <a:r>
              <a:rPr lang="en-US" altLang="zh-TW" sz="3200" dirty="0">
                <a:solidFill>
                  <a:schemeClr val="tx1"/>
                </a:solidFill>
              </a:rPr>
              <a:t>/ </a:t>
            </a:r>
            <a:r>
              <a:rPr lang="zh-TW" altLang="en-US" sz="3200" dirty="0">
                <a:solidFill>
                  <a:schemeClr val="tx1"/>
                </a:solidFill>
              </a:rPr>
              <a:t>完成學生工作紙中哪些部分</a:t>
            </a:r>
            <a:endParaRPr lang="en-HK" altLang="zh-TW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200" dirty="0"/>
              <a:t>**藉著以上三種圖表的繪製，教師可同時帶出地理科中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(1)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本地層面、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(2)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國家層面 及 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(3)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全球層面</a:t>
            </a:r>
            <a:r>
              <a:rPr lang="zh-TW" altLang="en-US" sz="3200" dirty="0"/>
              <a:t> 的學習架構及分析概念</a:t>
            </a:r>
            <a:r>
              <a:rPr lang="zh-TW" altLang="en-US" sz="3200" dirty="0">
                <a:solidFill>
                  <a:schemeClr val="tx1"/>
                </a:solidFill>
              </a:rPr>
              <a:t>，以及不同地區的互動關係</a:t>
            </a:r>
            <a:endParaRPr lang="en-US" altLang="zh-TW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pPr>
              <a:buFont typeface="+mj-lt"/>
              <a:buAutoNum type="arabicPeriod"/>
            </a:pPr>
            <a:endParaRPr lang="en-US" altLang="zh-TW" sz="2400" dirty="0"/>
          </a:p>
          <a:p>
            <a:pPr>
              <a:buFont typeface="+mj-lt"/>
              <a:buAutoNum type="arabicPeriod"/>
            </a:pP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145132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ADBF-6C05-46D7-9F19-20B11347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8" y="424371"/>
            <a:ext cx="6447501" cy="531159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(1)</a:t>
            </a:r>
            <a:r>
              <a:rPr lang="zh-TW" altLang="en-US" b="1" dirty="0"/>
              <a:t> 點示圖及比例符號圖簡介：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CE899-D338-4C9B-B6F9-A8CABDA0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18" y="1403522"/>
            <a:ext cx="4233682" cy="5030107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點示圖可顯示某些事物或現象</a:t>
            </a:r>
            <a:r>
              <a:rPr lang="en-US" altLang="zh-TW" sz="3200" dirty="0"/>
              <a:t>(</a:t>
            </a:r>
            <a:r>
              <a:rPr lang="zh-TW" altLang="en-US" sz="3200" dirty="0"/>
              <a:t>例如商店和銀行）的空間分布。我們可以使用相同大小的圓點或符號，如圖 </a:t>
            </a:r>
            <a:r>
              <a:rPr lang="en-US" altLang="zh-TW" sz="3200" dirty="0"/>
              <a:t>3</a:t>
            </a:r>
            <a:r>
              <a:rPr lang="zh-TW" altLang="en-US" sz="3200" dirty="0"/>
              <a:t>；也可以使用按比例大小不同的符號以顯示不同的數值（圖 </a:t>
            </a:r>
            <a:r>
              <a:rPr lang="en-US" altLang="zh-TW" sz="3200" dirty="0"/>
              <a:t>4</a:t>
            </a:r>
            <a:r>
              <a:rPr lang="zh-TW" altLang="en-US" sz="3200" dirty="0"/>
              <a:t>）</a:t>
            </a:r>
            <a:endParaRPr lang="en-HK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C3A24-B61B-4145-8C80-E41710456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42" y="2012632"/>
            <a:ext cx="2794167" cy="283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97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8E017F-5C4A-4CFA-9671-89786F78D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34" t="15556" r="30391" b="6944"/>
          <a:stretch/>
        </p:blipFill>
        <p:spPr>
          <a:xfrm>
            <a:off x="407194" y="106145"/>
            <a:ext cx="5965326" cy="66044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4BC559-0678-49EE-B9BA-0193E4083A8A}"/>
              </a:ext>
            </a:extLst>
          </p:cNvPr>
          <p:cNvSpPr txBox="1"/>
          <p:nvPr/>
        </p:nvSpPr>
        <p:spPr>
          <a:xfrm>
            <a:off x="3389857" y="5728735"/>
            <a:ext cx="3161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圖</a:t>
            </a:r>
            <a:r>
              <a:rPr lang="en-US" altLang="zh-TW" sz="2800" dirty="0"/>
              <a:t>3  </a:t>
            </a:r>
            <a:r>
              <a:rPr lang="zh-TW" altLang="en-US" sz="2800" dirty="0"/>
              <a:t>點示圖的例子</a:t>
            </a:r>
            <a:endParaRPr lang="en-HK" sz="2800" dirty="0"/>
          </a:p>
        </p:txBody>
      </p:sp>
    </p:spTree>
    <p:extLst>
      <p:ext uri="{BB962C8B-B14F-4D97-AF65-F5344CB8AC3E}">
        <p14:creationId xmlns:p14="http://schemas.microsoft.com/office/powerpoint/2010/main" val="964662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41A72E-37D5-4E74-9609-2DEAEDE86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1" t="37917" r="21172" b="31250"/>
          <a:stretch/>
        </p:blipFill>
        <p:spPr>
          <a:xfrm>
            <a:off x="0" y="1464468"/>
            <a:ext cx="8974481" cy="27217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E80317-9FFC-45F2-B5D5-168AC066C06E}"/>
              </a:ext>
            </a:extLst>
          </p:cNvPr>
          <p:cNvSpPr txBox="1"/>
          <p:nvPr/>
        </p:nvSpPr>
        <p:spPr>
          <a:xfrm>
            <a:off x="512249" y="4535441"/>
            <a:ext cx="7406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圖</a:t>
            </a:r>
            <a:r>
              <a:rPr lang="en-US" altLang="zh-TW" sz="2800" dirty="0"/>
              <a:t>4  </a:t>
            </a:r>
            <a:r>
              <a:rPr lang="zh-TW" altLang="en-US" sz="2800" dirty="0"/>
              <a:t>點示圖、比例符號圖與等值區域圖的分別 </a:t>
            </a:r>
            <a:endParaRPr lang="en-HK" sz="2800" dirty="0"/>
          </a:p>
        </p:txBody>
      </p:sp>
    </p:spTree>
    <p:extLst>
      <p:ext uri="{BB962C8B-B14F-4D97-AF65-F5344CB8AC3E}">
        <p14:creationId xmlns:p14="http://schemas.microsoft.com/office/powerpoint/2010/main" val="1889432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ADBF-6C05-46D7-9F19-20B11347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06" y="720562"/>
            <a:ext cx="6447501" cy="531159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(2)</a:t>
            </a:r>
            <a:r>
              <a:rPr lang="zh-TW" altLang="en-US" b="1" dirty="0"/>
              <a:t> 等值區域圖簡介：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CE899-D338-4C9B-B6F9-A8CABDA0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1470581"/>
            <a:ext cx="6447501" cy="4247780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等值區域圖是主題地圖的一種，它利用圖例所示的數值繪製陰影</a:t>
            </a:r>
            <a:r>
              <a:rPr lang="en-US" altLang="zh-TW" sz="3200" dirty="0"/>
              <a:t>(</a:t>
            </a:r>
            <a:r>
              <a:rPr lang="zh-TW" altLang="en-US" sz="3200" dirty="0"/>
              <a:t>或深淺顏色</a:t>
            </a:r>
            <a:r>
              <a:rPr lang="en-US" altLang="zh-TW" sz="3200" dirty="0"/>
              <a:t>)</a:t>
            </a:r>
            <a:r>
              <a:rPr lang="zh-TW" altLang="en-US" sz="3200" dirty="0"/>
              <a:t>區以配合主題。此類地圖適合顯示如土地利用和人口上的數據差異 （圖 </a:t>
            </a:r>
            <a:r>
              <a:rPr lang="en-US" altLang="zh-TW" sz="3200" dirty="0"/>
              <a:t>5</a:t>
            </a:r>
            <a:r>
              <a:rPr lang="zh-TW" altLang="en-US" sz="3200" dirty="0"/>
              <a:t>），它能更好地展現出一個隨空間變化的視覺效果。 </a:t>
            </a:r>
            <a:endParaRPr lang="en-HK" sz="3200" dirty="0"/>
          </a:p>
        </p:txBody>
      </p:sp>
    </p:spTree>
    <p:extLst>
      <p:ext uri="{BB962C8B-B14F-4D97-AF65-F5344CB8AC3E}">
        <p14:creationId xmlns:p14="http://schemas.microsoft.com/office/powerpoint/2010/main" val="233097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4DAD33-CF7B-4489-B849-75FBD630E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5" t="13749" r="21406" b="8473"/>
          <a:stretch/>
        </p:blipFill>
        <p:spPr>
          <a:xfrm>
            <a:off x="197447" y="197962"/>
            <a:ext cx="7124397" cy="54578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441F4D-FFA5-45F3-9B52-3DD50E8E40BD}"/>
              </a:ext>
            </a:extLst>
          </p:cNvPr>
          <p:cNvSpPr txBox="1"/>
          <p:nvPr/>
        </p:nvSpPr>
        <p:spPr>
          <a:xfrm>
            <a:off x="1483028" y="5795760"/>
            <a:ext cx="4405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圖</a:t>
            </a:r>
            <a:r>
              <a:rPr lang="en-US" altLang="zh-TW" sz="2800" dirty="0"/>
              <a:t>5  </a:t>
            </a: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等值區域圖的例子</a:t>
            </a:r>
            <a:endParaRPr lang="en-HK" sz="2800" dirty="0"/>
          </a:p>
        </p:txBody>
      </p:sp>
    </p:spTree>
    <p:extLst>
      <p:ext uri="{BB962C8B-B14F-4D97-AF65-F5344CB8AC3E}">
        <p14:creationId xmlns:p14="http://schemas.microsoft.com/office/powerpoint/2010/main" val="975369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ADBF-6C05-46D7-9F19-20B11347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89" y="257595"/>
            <a:ext cx="6447501" cy="531159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(3)</a:t>
            </a:r>
            <a:r>
              <a:rPr lang="zh-TW" altLang="en-US" b="1" dirty="0"/>
              <a:t> 加插了棒形圖的地圖簡介：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CE899-D338-4C9B-B6F9-A8CABDA0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182" y="933254"/>
            <a:ext cx="6648320" cy="4785107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棒形圖</a:t>
            </a:r>
            <a:r>
              <a:rPr lang="zh-TW" altLang="en-US" sz="3200" dirty="0"/>
              <a:t>適用於顯示不同類別的數值，它有助比較不同地點所蒐集得來的數據</a:t>
            </a:r>
            <a:r>
              <a:rPr lang="en-US" altLang="zh-TW" sz="3200" dirty="0"/>
              <a:t>(</a:t>
            </a:r>
            <a:r>
              <a:rPr lang="zh-TW" altLang="en-US" sz="3200" dirty="0"/>
              <a:t>例如：圖 </a:t>
            </a:r>
            <a:r>
              <a:rPr lang="en-US" altLang="zh-TW" sz="3200" dirty="0"/>
              <a:t>6) </a:t>
            </a:r>
          </a:p>
          <a:p>
            <a:endParaRPr lang="en-HK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D4F17A-6CA6-4D18-8B05-C3BC327A1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43" t="23848" r="29453" b="33611"/>
          <a:stretch/>
        </p:blipFill>
        <p:spPr>
          <a:xfrm>
            <a:off x="1143732" y="2585906"/>
            <a:ext cx="5570022" cy="3274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852EB8-240A-4363-B6AC-0DE8953B86B6}"/>
              </a:ext>
            </a:extLst>
          </p:cNvPr>
          <p:cNvSpPr txBox="1"/>
          <p:nvPr/>
        </p:nvSpPr>
        <p:spPr>
          <a:xfrm>
            <a:off x="1167590" y="5924746"/>
            <a:ext cx="492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圖</a:t>
            </a:r>
            <a:r>
              <a:rPr lang="en-US" altLang="zh-TW" sz="2800" dirty="0"/>
              <a:t>6  </a:t>
            </a:r>
            <a:r>
              <a:rPr lang="zh-TW" altLang="en-US" sz="2800" dirty="0"/>
              <a:t>棒形圖的例子</a:t>
            </a:r>
            <a:endParaRPr lang="en-HK" sz="2800" dirty="0"/>
          </a:p>
        </p:txBody>
      </p:sp>
    </p:spTree>
    <p:extLst>
      <p:ext uri="{BB962C8B-B14F-4D97-AF65-F5344CB8AC3E}">
        <p14:creationId xmlns:p14="http://schemas.microsoft.com/office/powerpoint/2010/main" val="658038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4" y="252315"/>
            <a:ext cx="7597726" cy="605118"/>
          </a:xfrm>
        </p:spPr>
        <p:txBody>
          <a:bodyPr>
            <a:noAutofit/>
          </a:bodyPr>
          <a:lstStyle/>
          <a:p>
            <a:pPr algn="ctr"/>
            <a:r>
              <a:rPr lang="en-US" altLang="zh-TW" b="1" u="sng" dirty="0"/>
              <a:t>(</a:t>
            </a:r>
            <a:r>
              <a:rPr lang="zh-TW" altLang="en-US" b="1" u="sng" dirty="0"/>
              <a:t>二</a:t>
            </a:r>
            <a:r>
              <a:rPr lang="en-US" altLang="zh-TW" b="1" u="sng" dirty="0"/>
              <a:t>) </a:t>
            </a:r>
            <a:r>
              <a:rPr lang="zh-TW" altLang="en-US" b="1" u="sng" dirty="0"/>
              <a:t>與中一至中三地理科課程</a:t>
            </a:r>
            <a:r>
              <a:rPr lang="en-HK" altLang="zh-TW" b="1" u="sng" dirty="0"/>
              <a:t/>
            </a:r>
            <a:br>
              <a:rPr lang="en-HK" altLang="zh-TW" b="1" u="sng" dirty="0"/>
            </a:br>
            <a:r>
              <a:rPr lang="zh-TW" altLang="en-US" b="1" u="sng" dirty="0"/>
              <a:t>的連繫</a:t>
            </a:r>
            <a:endParaRPr lang="en-HK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66" y="1717061"/>
            <a:ext cx="5737421" cy="4709515"/>
          </a:xfrm>
        </p:spPr>
        <p:txBody>
          <a:bodyPr>
            <a:normAutofit/>
          </a:bodyPr>
          <a:lstStyle/>
          <a:p>
            <a:r>
              <a:rPr lang="zh-TW" altLang="en-US" sz="3200" b="1" i="1" dirty="0"/>
              <a:t>地理課程指引</a:t>
            </a:r>
            <a:r>
              <a:rPr lang="en-US" altLang="zh-TW" sz="3200" b="1" i="1" dirty="0"/>
              <a:t>(</a:t>
            </a:r>
            <a:r>
              <a:rPr lang="zh-TW" altLang="en-US" sz="3200" b="1" i="1" dirty="0"/>
              <a:t>中一至中三</a:t>
            </a:r>
            <a:r>
              <a:rPr lang="en-US" altLang="zh-TW" sz="3200" b="1" i="1" dirty="0"/>
              <a:t>)</a:t>
            </a:r>
            <a:r>
              <a:rPr lang="zh-TW" altLang="en-US" sz="3200" dirty="0"/>
              <a:t>內共有六個核心單元及六個選修單元供中一至中三學生研習</a:t>
            </a:r>
            <a:endParaRPr lang="en-HK" altLang="zh-TW" sz="3200" dirty="0"/>
          </a:p>
          <a:p>
            <a:r>
              <a:rPr lang="zh-TW" altLang="en-US" sz="3200" dirty="0"/>
              <a:t>當中的一個選修單元 </a:t>
            </a:r>
            <a:r>
              <a:rPr lang="en-US" altLang="zh-TW" sz="3200" dirty="0"/>
              <a:t>– “</a:t>
            </a:r>
            <a:r>
              <a:rPr lang="zh-TW" altLang="en-US" sz="3200" b="1" dirty="0">
                <a:solidFill>
                  <a:srgbClr val="00B050"/>
                </a:solidFill>
              </a:rPr>
              <a:t>從地理角度看疾病 </a:t>
            </a:r>
            <a:r>
              <a:rPr lang="en-US" altLang="zh-TW" sz="3200" b="1" dirty="0">
                <a:solidFill>
                  <a:srgbClr val="00B050"/>
                </a:solidFill>
              </a:rPr>
              <a:t>– </a:t>
            </a:r>
            <a:r>
              <a:rPr lang="zh-TW" altLang="en-US" sz="3200" b="1" dirty="0">
                <a:solidFill>
                  <a:srgbClr val="00B050"/>
                </a:solidFill>
              </a:rPr>
              <a:t>面對一個正在蔓延的危機</a:t>
            </a:r>
            <a:r>
              <a:rPr lang="en-US" altLang="zh-TW" sz="3200" dirty="0"/>
              <a:t>”</a:t>
            </a:r>
            <a:r>
              <a:rPr lang="zh-TW" altLang="en-US" sz="3200" dirty="0"/>
              <a:t>，把傳染病的研習引進了初中的地理科課程</a:t>
            </a:r>
            <a:r>
              <a:rPr lang="en-US" altLang="zh-TW" sz="3200" dirty="0"/>
              <a:t>(</a:t>
            </a:r>
            <a:r>
              <a:rPr lang="zh-TW" altLang="en-US" sz="3200" dirty="0"/>
              <a:t>即</a:t>
            </a:r>
            <a:r>
              <a:rPr lang="en-US" altLang="zh-TW" sz="3200" dirty="0"/>
              <a:t>“</a:t>
            </a:r>
            <a:r>
              <a:rPr lang="zh-TW" altLang="en-US" sz="3200" b="1" dirty="0">
                <a:solidFill>
                  <a:srgbClr val="00B050"/>
                </a:solidFill>
              </a:rPr>
              <a:t>疾病地理</a:t>
            </a:r>
            <a:r>
              <a:rPr lang="en-US" altLang="zh-TW" sz="3200" dirty="0"/>
              <a:t>”</a:t>
            </a:r>
            <a:r>
              <a:rPr lang="zh-TW" altLang="en-US" sz="3200" dirty="0"/>
              <a:t>的研習</a:t>
            </a:r>
            <a:r>
              <a:rPr lang="en-HK" altLang="zh-TW" sz="32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EB0DD-7DC3-4979-A97C-E5A05D388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502" y="1962158"/>
            <a:ext cx="2689776" cy="37858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24733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73A8B-77A9-43F8-A9DA-01CE6585D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52" y="183971"/>
            <a:ext cx="6447501" cy="2182157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接疊式複合棒形圖（圖 </a:t>
            </a:r>
            <a:r>
              <a:rPr lang="en-US" altLang="zh-TW" sz="3200" dirty="0"/>
              <a:t>7</a:t>
            </a:r>
            <a:r>
              <a:rPr lang="zh-TW" altLang="en-US" sz="3200" dirty="0"/>
              <a:t>）把分組數據放於不同的類別中，它能清楚地顯示各分組數據在不同類別中的貢獻</a:t>
            </a:r>
            <a:endParaRPr lang="en-HK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0E6749-7074-4072-A0A4-C1DF38F93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84" t="25806" r="31097" b="26111"/>
          <a:stretch/>
        </p:blipFill>
        <p:spPr>
          <a:xfrm>
            <a:off x="1385741" y="2224104"/>
            <a:ext cx="5656082" cy="3940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0E9F09-DE5F-4E04-B2BF-3295DEF957F1}"/>
              </a:ext>
            </a:extLst>
          </p:cNvPr>
          <p:cNvSpPr txBox="1"/>
          <p:nvPr/>
        </p:nvSpPr>
        <p:spPr>
          <a:xfrm>
            <a:off x="1385741" y="6150809"/>
            <a:ext cx="5447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圖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7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接疊式複合棒形圖的例子</a:t>
            </a:r>
            <a:endParaRPr kumimoji="0" lang="en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06376C4-E143-4801-8D9C-A85FD76079BC}"/>
              </a:ext>
            </a:extLst>
          </p:cNvPr>
          <p:cNvSpPr/>
          <p:nvPr/>
        </p:nvSpPr>
        <p:spPr>
          <a:xfrm>
            <a:off x="6132136" y="2752316"/>
            <a:ext cx="1819373" cy="546755"/>
          </a:xfrm>
          <a:prstGeom prst="wedgeRectCallout">
            <a:avLst>
              <a:gd name="adj1" fmla="val -47258"/>
              <a:gd name="adj2" fmla="val 83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分組數據</a:t>
            </a:r>
            <a:endParaRPr kumimoji="0" lang="en-HK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926C0982-3627-485F-97D3-87ADB840D995}"/>
              </a:ext>
            </a:extLst>
          </p:cNvPr>
          <p:cNvSpPr/>
          <p:nvPr/>
        </p:nvSpPr>
        <p:spPr>
          <a:xfrm>
            <a:off x="810182" y="5095006"/>
            <a:ext cx="1151117" cy="546755"/>
          </a:xfrm>
          <a:prstGeom prst="wedgeRectCallout">
            <a:avLst>
              <a:gd name="adj1" fmla="val 96664"/>
              <a:gd name="adj2" fmla="val -42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類別</a:t>
            </a:r>
            <a:endParaRPr kumimoji="0" lang="en-HK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466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B3AB6-5D95-479A-BF7F-DE28F0137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391" y="725864"/>
            <a:ext cx="3751867" cy="6024684"/>
          </a:xfrm>
        </p:spPr>
        <p:txBody>
          <a:bodyPr>
            <a:normAutofit lnSpcReduction="10000"/>
          </a:bodyPr>
          <a:lstStyle/>
          <a:p>
            <a:r>
              <a:rPr lang="zh-TW" altLang="en-US" sz="3200" dirty="0"/>
              <a:t>棒形圖中的棒條可以水平或垂直排列。如果類別的數量太多或類別的名稱太長，水平式的棒形圖是較佳的選擇</a:t>
            </a:r>
            <a:endParaRPr lang="en-US" altLang="zh-TW" sz="3200" dirty="0"/>
          </a:p>
          <a:p>
            <a:r>
              <a:rPr lang="zh-TW" altLang="en-US" sz="3200" dirty="0"/>
              <a:t>此外，我們更可以在地圖上加插棒形圖（圖 </a:t>
            </a:r>
            <a:r>
              <a:rPr lang="en-US" altLang="zh-TW" sz="3200" dirty="0"/>
              <a:t>8</a:t>
            </a:r>
            <a:r>
              <a:rPr lang="zh-TW" altLang="en-US" sz="3200" dirty="0"/>
              <a:t>），以豐富地圖上的資訊</a:t>
            </a:r>
            <a:endParaRPr lang="en-US" altLang="zh-TW" sz="3200" dirty="0"/>
          </a:p>
          <a:p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07BD2-0DBE-451A-B45C-D2CC7740A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56" t="13888" r="30391" b="23056"/>
          <a:stretch/>
        </p:blipFill>
        <p:spPr>
          <a:xfrm>
            <a:off x="3591612" y="577545"/>
            <a:ext cx="5470772" cy="4918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5282D0-9809-4F57-B55B-B7C688C152A8}"/>
              </a:ext>
            </a:extLst>
          </p:cNvPr>
          <p:cNvSpPr txBox="1"/>
          <p:nvPr/>
        </p:nvSpPr>
        <p:spPr>
          <a:xfrm>
            <a:off x="4046195" y="5595531"/>
            <a:ext cx="4447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圖</a:t>
            </a:r>
            <a:r>
              <a:rPr lang="en-US" altLang="zh-TW" sz="2800" dirty="0"/>
              <a:t>8  </a:t>
            </a:r>
            <a:r>
              <a:rPr lang="zh-TW" altLang="en-US" sz="2800" dirty="0"/>
              <a:t>加插了棒形圖的地圖的例子</a:t>
            </a:r>
            <a:endParaRPr lang="en-HK" sz="2800" dirty="0"/>
          </a:p>
        </p:txBody>
      </p:sp>
    </p:spTree>
    <p:extLst>
      <p:ext uri="{BB962C8B-B14F-4D97-AF65-F5344CB8AC3E}">
        <p14:creationId xmlns:p14="http://schemas.microsoft.com/office/powerpoint/2010/main" val="2529973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3D9BF-B2CF-4F51-8355-0A1ADE53B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07" y="137971"/>
            <a:ext cx="6447501" cy="517712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建議可用來繪製圖表的數據來源：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6BE8C-BEED-4BB7-BA9E-D4E19B1DA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106" y="923827"/>
            <a:ext cx="7935506" cy="59341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en-US" sz="2800" b="1" u="sng" dirty="0"/>
              <a:t>中國各省市及世界各地感染的數據：</a:t>
            </a:r>
            <a:endParaRPr lang="en-HK" altLang="zh-TW" sz="2800" b="1" u="sng" dirty="0"/>
          </a:p>
          <a:p>
            <a:r>
              <a:rPr lang="zh-TW" altLang="en-US" sz="2800" dirty="0"/>
              <a:t>騰訊新聞</a:t>
            </a:r>
            <a:r>
              <a:rPr lang="en-US" altLang="zh-TW" sz="2800" dirty="0"/>
              <a:t>-</a:t>
            </a:r>
            <a:r>
              <a:rPr lang="zh-TW" altLang="en-US" sz="2800" dirty="0"/>
              <a:t>新型冠狀病毒肺炎  疫情實時追蹤 </a:t>
            </a:r>
            <a:endParaRPr lang="en-HK" altLang="zh-TW" sz="2800" dirty="0"/>
          </a:p>
          <a:p>
            <a:pPr marL="0" indent="0">
              <a:buNone/>
            </a:pPr>
            <a:r>
              <a:rPr lang="en-HK" altLang="zh-TW" sz="2800" dirty="0"/>
              <a:t>   </a:t>
            </a:r>
            <a:r>
              <a:rPr lang="en-US" altLang="zh-TW" sz="2800" dirty="0"/>
              <a:t>(</a:t>
            </a:r>
            <a:r>
              <a:rPr lang="zh-TW" altLang="en-US" sz="2800" dirty="0"/>
              <a:t>數據來源：國家及各省市衛健委</a:t>
            </a:r>
            <a:r>
              <a:rPr lang="en-US" altLang="zh-TW" sz="2800" dirty="0"/>
              <a:t>)</a:t>
            </a:r>
            <a:endParaRPr lang="zh-TW" altLang="en-US" sz="2800" dirty="0"/>
          </a:p>
          <a:p>
            <a:pPr marL="0" indent="0"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https://news.qq.com/zt2020/page/feiyan.htm</a:t>
            </a:r>
          </a:p>
          <a:p>
            <a:r>
              <a:rPr lang="zh-TW" altLang="en-US" sz="2800" dirty="0">
                <a:solidFill>
                  <a:schemeClr val="tx1"/>
                </a:solidFill>
              </a:rPr>
              <a:t>香港特別行政區政府「</a:t>
            </a:r>
            <a:r>
              <a:rPr lang="en-US" altLang="zh-TW" sz="2800" dirty="0">
                <a:solidFill>
                  <a:schemeClr val="tx1"/>
                </a:solidFill>
              </a:rPr>
              <a:t>2019</a:t>
            </a:r>
            <a:r>
              <a:rPr lang="zh-TW" altLang="en-US" sz="2800" dirty="0">
                <a:solidFill>
                  <a:schemeClr val="tx1"/>
                </a:solidFill>
              </a:rPr>
              <a:t>冠狀病毒病」專題</a:t>
            </a:r>
            <a:endParaRPr lang="en-HK" altLang="zh-TW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chemeClr val="tx1"/>
                </a:solidFill>
              </a:rPr>
              <a:t>   網頁 </a:t>
            </a:r>
            <a:r>
              <a:rPr lang="en-US" altLang="zh-TW" sz="2800" dirty="0">
                <a:solidFill>
                  <a:schemeClr val="tx1"/>
                </a:solidFill>
              </a:rPr>
              <a:t>(</a:t>
            </a:r>
            <a:r>
              <a:rPr lang="zh-TW" altLang="en-US" sz="2800" dirty="0">
                <a:solidFill>
                  <a:schemeClr val="tx1"/>
                </a:solidFill>
              </a:rPr>
              <a:t>請參看網頁中</a:t>
            </a:r>
            <a:r>
              <a:rPr lang="en-HK" altLang="zh-TW" sz="2800" dirty="0">
                <a:solidFill>
                  <a:schemeClr val="tx1"/>
                </a:solidFill>
              </a:rPr>
              <a:t> </a:t>
            </a:r>
            <a:r>
              <a:rPr lang="en-US" altLang="zh-TW" sz="2800" dirty="0">
                <a:solidFill>
                  <a:schemeClr val="tx1"/>
                </a:solidFill>
              </a:rPr>
              <a:t>“</a:t>
            </a:r>
            <a:r>
              <a:rPr lang="zh-TW" altLang="en-US" sz="2800" i="1" dirty="0">
                <a:solidFill>
                  <a:schemeClr val="tx1"/>
                </a:solidFill>
              </a:rPr>
              <a:t>有</a:t>
            </a:r>
            <a:r>
              <a:rPr lang="en-US" altLang="zh-TW" sz="2800" i="1" dirty="0">
                <a:solidFill>
                  <a:schemeClr val="tx1"/>
                </a:solidFill>
              </a:rPr>
              <a:t>2019</a:t>
            </a:r>
            <a:r>
              <a:rPr lang="zh-TW" altLang="en-US" sz="2800" i="1" dirty="0">
                <a:solidFill>
                  <a:schemeClr val="tx1"/>
                </a:solidFill>
              </a:rPr>
              <a:t>冠狀病毒病報告個案  </a:t>
            </a:r>
            <a:endParaRPr lang="en-HK" altLang="zh-TW" sz="28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HK" altLang="zh-TW" sz="2800" i="1" dirty="0">
                <a:solidFill>
                  <a:schemeClr val="tx1"/>
                </a:solidFill>
              </a:rPr>
              <a:t>   </a:t>
            </a:r>
            <a:r>
              <a:rPr lang="zh-TW" altLang="en-US" sz="2800" i="1" dirty="0">
                <a:solidFill>
                  <a:schemeClr val="tx1"/>
                </a:solidFill>
              </a:rPr>
              <a:t>的國家</a:t>
            </a:r>
            <a:r>
              <a:rPr lang="en-US" altLang="zh-TW" sz="2800" i="1" dirty="0">
                <a:solidFill>
                  <a:schemeClr val="tx1"/>
                </a:solidFill>
              </a:rPr>
              <a:t>/</a:t>
            </a:r>
            <a:r>
              <a:rPr lang="zh-TW" altLang="en-US" sz="2800" i="1" dirty="0">
                <a:solidFill>
                  <a:schemeClr val="tx1"/>
                </a:solidFill>
              </a:rPr>
              <a:t>地區</a:t>
            </a:r>
            <a:r>
              <a:rPr lang="en-US" altLang="zh-TW" sz="2800" dirty="0">
                <a:solidFill>
                  <a:schemeClr val="tx1"/>
                </a:solidFill>
              </a:rPr>
              <a:t>” </a:t>
            </a:r>
            <a:r>
              <a:rPr lang="zh-TW" altLang="en-US" sz="2800" dirty="0">
                <a:solidFill>
                  <a:schemeClr val="tx1"/>
                </a:solidFill>
              </a:rPr>
              <a:t>部分</a:t>
            </a:r>
            <a:r>
              <a:rPr lang="en-US" altLang="zh-TW" sz="28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https://www.coronavirus.gov.hk/chi/index.html</a:t>
            </a:r>
          </a:p>
          <a:p>
            <a:pPr marL="0" indent="0">
              <a:buNone/>
            </a:pPr>
            <a:endParaRPr lang="en-US" altLang="zh-TW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2800" b="1" u="sng" dirty="0">
                <a:solidFill>
                  <a:schemeClr val="tx1"/>
                </a:solidFill>
              </a:rPr>
              <a:t>香港確診個案區位</a:t>
            </a:r>
            <a:r>
              <a:rPr lang="en-US" altLang="zh-TW" sz="2800" b="1" u="sng" dirty="0">
                <a:solidFill>
                  <a:schemeClr val="tx1"/>
                </a:solidFill>
              </a:rPr>
              <a:t>(</a:t>
            </a:r>
            <a:r>
              <a:rPr lang="zh-TW" altLang="en-US" sz="2800" b="1" u="sng" dirty="0">
                <a:solidFill>
                  <a:schemeClr val="tx1"/>
                </a:solidFill>
              </a:rPr>
              <a:t>過去</a:t>
            </a:r>
            <a:r>
              <a:rPr lang="en-US" altLang="zh-TW" sz="2800" b="1" u="sng" dirty="0">
                <a:solidFill>
                  <a:schemeClr val="tx1"/>
                </a:solidFill>
              </a:rPr>
              <a:t>14</a:t>
            </a:r>
            <a:r>
              <a:rPr lang="zh-TW" altLang="en-US" sz="2800" b="1" u="sng" dirty="0">
                <a:solidFill>
                  <a:schemeClr val="tx1"/>
                </a:solidFill>
              </a:rPr>
              <a:t>天內</a:t>
            </a:r>
            <a:r>
              <a:rPr lang="en-US" altLang="zh-TW" sz="2800" b="1" u="sng" dirty="0">
                <a:solidFill>
                  <a:schemeClr val="tx1"/>
                </a:solidFill>
              </a:rPr>
              <a:t>)</a:t>
            </a:r>
            <a:r>
              <a:rPr lang="zh-TW" altLang="en-US" sz="2800" b="1" u="sng" dirty="0">
                <a:solidFill>
                  <a:schemeClr val="tx1"/>
                </a:solidFill>
              </a:rPr>
              <a:t>的數據：</a:t>
            </a:r>
            <a:endParaRPr lang="en-US" altLang="zh-TW" sz="2800" b="1" u="sng" dirty="0">
              <a:solidFill>
                <a:schemeClr val="tx1"/>
              </a:solidFill>
            </a:endParaRPr>
          </a:p>
          <a:p>
            <a:r>
              <a:rPr lang="zh-TW" altLang="en-US" sz="2800" dirty="0">
                <a:solidFill>
                  <a:schemeClr val="tx1"/>
                </a:solidFill>
              </a:rPr>
              <a:t>香港特別行政區政府「</a:t>
            </a:r>
            <a:r>
              <a:rPr lang="en-US" altLang="zh-TW" sz="2800" dirty="0">
                <a:solidFill>
                  <a:schemeClr val="tx1"/>
                </a:solidFill>
              </a:rPr>
              <a:t>2019</a:t>
            </a:r>
            <a:r>
              <a:rPr lang="zh-TW" altLang="en-US" sz="2800" dirty="0">
                <a:solidFill>
                  <a:schemeClr val="tx1"/>
                </a:solidFill>
              </a:rPr>
              <a:t>冠狀病毒病」專題</a:t>
            </a:r>
            <a:endParaRPr lang="en-HK" altLang="zh-TW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chemeClr val="tx1"/>
                </a:solidFill>
              </a:rPr>
              <a:t>   網頁 </a:t>
            </a:r>
            <a:r>
              <a:rPr lang="en-US" altLang="zh-TW" sz="2800" dirty="0">
                <a:solidFill>
                  <a:schemeClr val="tx1"/>
                </a:solidFill>
              </a:rPr>
              <a:t>(</a:t>
            </a:r>
            <a:r>
              <a:rPr lang="zh-TW" altLang="en-US" sz="2800" dirty="0">
                <a:solidFill>
                  <a:schemeClr val="tx1"/>
                </a:solidFill>
              </a:rPr>
              <a:t>請參看網頁中</a:t>
            </a:r>
            <a:r>
              <a:rPr lang="en-US" altLang="zh-TW" sz="2800" dirty="0">
                <a:solidFill>
                  <a:schemeClr val="tx1"/>
                </a:solidFill>
              </a:rPr>
              <a:t>“</a:t>
            </a:r>
            <a:r>
              <a:rPr lang="zh-TW" altLang="en-US" sz="2800" i="1" dirty="0">
                <a:solidFill>
                  <a:schemeClr val="tx1"/>
                </a:solidFill>
              </a:rPr>
              <a:t>過去</a:t>
            </a:r>
            <a:r>
              <a:rPr lang="en-US" altLang="zh-TW" sz="2800" i="1" dirty="0">
                <a:solidFill>
                  <a:schemeClr val="tx1"/>
                </a:solidFill>
              </a:rPr>
              <a:t>14</a:t>
            </a:r>
            <a:r>
              <a:rPr lang="zh-TW" altLang="en-US" sz="2800" i="1" dirty="0">
                <a:solidFill>
                  <a:schemeClr val="tx1"/>
                </a:solidFill>
              </a:rPr>
              <a:t>天內曾有確診</a:t>
            </a:r>
            <a:r>
              <a:rPr lang="en-US" altLang="zh-TW" sz="2800" i="1" dirty="0">
                <a:solidFill>
                  <a:schemeClr val="tx1"/>
                </a:solidFill>
              </a:rPr>
              <a:t>2019</a:t>
            </a:r>
            <a:r>
              <a:rPr lang="zh-TW" altLang="en-US" sz="2800" i="1" dirty="0">
                <a:solidFill>
                  <a:schemeClr val="tx1"/>
                </a:solidFill>
              </a:rPr>
              <a:t>冠狀</a:t>
            </a:r>
            <a:endParaRPr lang="en-HK" altLang="zh-TW" sz="28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HK" altLang="zh-TW" sz="2800" i="1" dirty="0">
                <a:solidFill>
                  <a:schemeClr val="tx1"/>
                </a:solidFill>
              </a:rPr>
              <a:t>  </a:t>
            </a:r>
            <a:r>
              <a:rPr lang="zh-TW" altLang="en-US" sz="2800" i="1" dirty="0">
                <a:solidFill>
                  <a:schemeClr val="tx1"/>
                </a:solidFill>
              </a:rPr>
              <a:t>病毒病個案的大廈名單</a:t>
            </a:r>
            <a:r>
              <a:rPr lang="en-US" altLang="zh-TW" sz="2800" i="1" dirty="0">
                <a:solidFill>
                  <a:schemeClr val="tx1"/>
                </a:solidFill>
              </a:rPr>
              <a:t>”</a:t>
            </a:r>
            <a:r>
              <a:rPr lang="zh-TW" altLang="en-US" sz="2800" dirty="0">
                <a:solidFill>
                  <a:schemeClr val="tx1"/>
                </a:solidFill>
              </a:rPr>
              <a:t>部分</a:t>
            </a:r>
            <a:r>
              <a:rPr lang="en-US" altLang="zh-TW" sz="28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  https://www.coronavirus.gov.hk/chi/index.html</a:t>
            </a:r>
          </a:p>
          <a:p>
            <a:endParaRPr lang="en-HK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22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8AF64-89BF-4A68-BBD0-98A49DB97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504" y="433632"/>
            <a:ext cx="6929747" cy="4964067"/>
          </a:xfrm>
        </p:spPr>
        <p:txBody>
          <a:bodyPr>
            <a:normAutofit/>
          </a:bodyPr>
          <a:lstStyle/>
          <a:p>
            <a:r>
              <a:rPr lang="zh-TW" altLang="en-US" sz="3000" dirty="0"/>
              <a:t>根據以上數據 </a:t>
            </a:r>
            <a:r>
              <a:rPr lang="en-US" altLang="zh-TW" sz="3000" dirty="0"/>
              <a:t>/ </a:t>
            </a:r>
            <a:r>
              <a:rPr lang="zh-TW" altLang="en-US" sz="3000" dirty="0"/>
              <a:t>其他數據來源</a:t>
            </a:r>
            <a:r>
              <a:rPr lang="en-US" altLang="zh-TW" sz="3000" dirty="0">
                <a:solidFill>
                  <a:schemeClr val="tx1"/>
                </a:solidFill>
              </a:rPr>
              <a:t>(</a:t>
            </a:r>
            <a:r>
              <a:rPr lang="zh-TW" altLang="en-US" sz="3000" dirty="0">
                <a:solidFill>
                  <a:schemeClr val="tx1"/>
                </a:solidFill>
              </a:rPr>
              <a:t>可參考相關的學生工作紙</a:t>
            </a:r>
            <a:r>
              <a:rPr lang="en-US" altLang="zh-TW" sz="3000" dirty="0">
                <a:solidFill>
                  <a:schemeClr val="tx1"/>
                </a:solidFill>
              </a:rPr>
              <a:t>)</a:t>
            </a:r>
            <a:r>
              <a:rPr lang="zh-TW" altLang="en-US" sz="3000" dirty="0">
                <a:solidFill>
                  <a:schemeClr val="tx1"/>
                </a:solidFill>
              </a:rPr>
              <a:t>，教師可</a:t>
            </a:r>
            <a:r>
              <a:rPr lang="zh-TW" altLang="en-US" sz="3000" dirty="0"/>
              <a:t>著其學生在以下三張不同層面的地圖展示其數據</a:t>
            </a:r>
            <a:r>
              <a:rPr lang="en-US" altLang="zh-TW" sz="3000" dirty="0"/>
              <a:t>(</a:t>
            </a:r>
            <a:r>
              <a:rPr lang="zh-TW" altLang="en-US" sz="3000" dirty="0"/>
              <a:t>即</a:t>
            </a:r>
            <a:r>
              <a:rPr lang="en-US" altLang="zh-TW" sz="3000" dirty="0"/>
              <a:t>2020</a:t>
            </a:r>
            <a:r>
              <a:rPr lang="zh-TW" altLang="en-US" sz="3000" dirty="0"/>
              <a:t>年某一天</a:t>
            </a:r>
            <a:r>
              <a:rPr lang="en-US" altLang="zh-TW" sz="3000" dirty="0"/>
              <a:t>[</a:t>
            </a:r>
            <a:r>
              <a:rPr lang="zh-TW" altLang="en-US" sz="3000" dirty="0"/>
              <a:t>所獲取</a:t>
            </a:r>
            <a:r>
              <a:rPr lang="en-US" altLang="zh-TW" sz="3000" dirty="0"/>
              <a:t>]</a:t>
            </a:r>
            <a:r>
              <a:rPr lang="zh-TW" altLang="en-US" sz="3000" dirty="0"/>
              <a:t>的數據</a:t>
            </a:r>
            <a:r>
              <a:rPr lang="en-US" altLang="zh-TW" sz="3200" dirty="0"/>
              <a:t>)</a:t>
            </a:r>
            <a:r>
              <a:rPr lang="zh-TW" altLang="en-US" sz="3200" dirty="0"/>
              <a:t>：</a:t>
            </a:r>
            <a:endParaRPr lang="en-HK" sz="3200" dirty="0"/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6A26D82-4FE7-4489-BD01-FBC66E2977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5" y="2518993"/>
            <a:ext cx="7474213" cy="4304717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22F7077-F477-4B5D-8C57-2004427736BE}"/>
              </a:ext>
            </a:extLst>
          </p:cNvPr>
          <p:cNvSpPr/>
          <p:nvPr/>
        </p:nvSpPr>
        <p:spPr>
          <a:xfrm>
            <a:off x="7070932" y="3612087"/>
            <a:ext cx="1822564" cy="1421606"/>
          </a:xfrm>
          <a:prstGeom prst="cloudCallout">
            <a:avLst>
              <a:gd name="adj1" fmla="val -91842"/>
              <a:gd name="adj2" fmla="val 5871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本地</a:t>
            </a:r>
            <a:endParaRPr lang="en-HK" altLang="zh-TW" sz="2400" dirty="0"/>
          </a:p>
          <a:p>
            <a:pPr algn="ctr"/>
            <a:r>
              <a:rPr lang="zh-TW" altLang="en-US" sz="2400" dirty="0"/>
              <a:t>層面</a:t>
            </a: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2620152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0" b="31025"/>
          <a:stretch/>
        </p:blipFill>
        <p:spPr>
          <a:xfrm>
            <a:off x="360047" y="764930"/>
            <a:ext cx="7306845" cy="5724362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hought Bubble: Cloud 3">
            <a:extLst>
              <a:ext uri="{FF2B5EF4-FFF2-40B4-BE49-F238E27FC236}">
                <a16:creationId xmlns:a16="http://schemas.microsoft.com/office/drawing/2014/main" id="{59AAAC37-3459-4E10-9A4C-B58ABF8CCA35}"/>
              </a:ext>
            </a:extLst>
          </p:cNvPr>
          <p:cNvSpPr/>
          <p:nvPr/>
        </p:nvSpPr>
        <p:spPr>
          <a:xfrm>
            <a:off x="7041823" y="1802656"/>
            <a:ext cx="1822564" cy="1421606"/>
          </a:xfrm>
          <a:prstGeom prst="cloudCallout">
            <a:avLst>
              <a:gd name="adj1" fmla="val -91842"/>
              <a:gd name="adj2" fmla="val 5871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國家</a:t>
            </a:r>
            <a:endParaRPr lang="en-HK" altLang="zh-TW" sz="2400" dirty="0"/>
          </a:p>
          <a:p>
            <a:pPr algn="ctr"/>
            <a:r>
              <a:rPr lang="zh-TW" altLang="en-US" sz="2400" dirty="0"/>
              <a:t>層面</a:t>
            </a: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1747056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F53D3A8-57BE-452A-9AEC-9CA3B8A6A4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6" y="1051582"/>
            <a:ext cx="8682888" cy="553469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154FD22-B042-47BA-9DB9-9D8597658269}"/>
              </a:ext>
            </a:extLst>
          </p:cNvPr>
          <p:cNvSpPr/>
          <p:nvPr/>
        </p:nvSpPr>
        <p:spPr>
          <a:xfrm>
            <a:off x="5524758" y="79318"/>
            <a:ext cx="1822564" cy="1421606"/>
          </a:xfrm>
          <a:prstGeom prst="cloudCallout">
            <a:avLst>
              <a:gd name="adj1" fmla="val -91842"/>
              <a:gd name="adj2" fmla="val 5871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全球</a:t>
            </a:r>
            <a:endParaRPr lang="en-HK" altLang="zh-TW" sz="2400" dirty="0"/>
          </a:p>
          <a:p>
            <a:pPr algn="ctr"/>
            <a:r>
              <a:rPr lang="zh-TW" altLang="en-US" sz="2400" dirty="0"/>
              <a:t>層面</a:t>
            </a: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1893341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33484" y="0"/>
            <a:ext cx="9144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68234" y="3681413"/>
            <a:ext cx="357266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1926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400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068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694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4568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223" y="-8467"/>
            <a:ext cx="4495777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close up of a ball&#10;&#10;Description automatically generated">
            <a:extLst>
              <a:ext uri="{FF2B5EF4-FFF2-40B4-BE49-F238E27FC236}">
                <a16:creationId xmlns:a16="http://schemas.microsoft.com/office/drawing/2014/main" id="{63B1978A-3A71-4A2B-93C4-4AC1181CB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9" y="1555422"/>
            <a:ext cx="3594219" cy="36213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0C7B-AE45-430A-8D15-B5E5AB7CA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293" y="1234911"/>
            <a:ext cx="3384741" cy="4920356"/>
          </a:xfrm>
        </p:spPr>
        <p:txBody>
          <a:bodyPr anchor="t">
            <a:normAutofit/>
          </a:bodyPr>
          <a:lstStyle/>
          <a:p>
            <a:r>
              <a:rPr lang="zh-TW" altLang="en-US" sz="3200" dirty="0">
                <a:solidFill>
                  <a:srgbClr val="FFFFFF"/>
                </a:solidFill>
              </a:rPr>
              <a:t>繪畫後，著同學根據圖表資料，描述全球於</a:t>
            </a:r>
            <a:r>
              <a:rPr lang="en-US" altLang="zh-TW" sz="3200" dirty="0">
                <a:solidFill>
                  <a:srgbClr val="FFFFFF"/>
                </a:solidFill>
              </a:rPr>
              <a:t>2020</a:t>
            </a:r>
            <a:r>
              <a:rPr lang="zh-TW" altLang="en-US" sz="3200" dirty="0">
                <a:solidFill>
                  <a:srgbClr val="FFFFFF"/>
                </a:solidFill>
              </a:rPr>
              <a:t>年的某一天，</a:t>
            </a:r>
            <a:r>
              <a:rPr lang="zh-TW" altLang="en-US" sz="3200" dirty="0">
                <a:solidFill>
                  <a:schemeClr val="bg1"/>
                </a:solidFill>
              </a:rPr>
              <a:t>冠狀病毒病</a:t>
            </a:r>
            <a:r>
              <a:rPr lang="zh-TW" altLang="en-US" sz="3200" dirty="0">
                <a:solidFill>
                  <a:srgbClr val="FFFFFF"/>
                </a:solidFill>
              </a:rPr>
              <a:t>在爆發後的蔓延情況</a:t>
            </a:r>
            <a:endParaRPr lang="en-HK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31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6F40-0FE5-4989-AA5F-59C36A56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167" y="232410"/>
            <a:ext cx="6840935" cy="6393179"/>
          </a:xfrm>
        </p:spPr>
        <p:txBody>
          <a:bodyPr>
            <a:noAutofit/>
          </a:bodyPr>
          <a:lstStyle/>
          <a:p>
            <a:r>
              <a:rPr lang="zh-TW" altLang="en-US" sz="3200" dirty="0">
                <a:solidFill>
                  <a:schemeClr val="tx1"/>
                </a:solidFill>
              </a:rPr>
              <a:t>為何冠狀病毒病蔓延得這麼快？</a:t>
            </a:r>
            <a:endParaRPr lang="en-HK" altLang="zh-TW" sz="3200" dirty="0">
              <a:solidFill>
                <a:schemeClr val="tx1"/>
              </a:solidFill>
            </a:endParaRPr>
          </a:p>
          <a:p>
            <a:r>
              <a:rPr lang="zh-TW" altLang="en-US" sz="3200" dirty="0">
                <a:solidFill>
                  <a:schemeClr val="tx1"/>
                </a:solidFill>
              </a:rPr>
              <a:t>這與中國於</a:t>
            </a:r>
            <a:r>
              <a:rPr lang="en-US" altLang="zh-TW" sz="3200" dirty="0">
                <a:solidFill>
                  <a:schemeClr val="tx1"/>
                </a:solidFill>
              </a:rPr>
              <a:t>2020</a:t>
            </a:r>
            <a:r>
              <a:rPr lang="zh-TW" altLang="en-US" sz="3200" dirty="0">
                <a:solidFill>
                  <a:schemeClr val="tx1"/>
                </a:solidFill>
              </a:rPr>
              <a:t>年</a:t>
            </a:r>
            <a:r>
              <a:rPr lang="en-US" altLang="zh-TW" sz="3200" dirty="0">
                <a:solidFill>
                  <a:schemeClr val="tx1"/>
                </a:solidFill>
              </a:rPr>
              <a:t>1</a:t>
            </a:r>
            <a:r>
              <a:rPr lang="zh-TW" altLang="en-US" sz="3200" dirty="0">
                <a:solidFill>
                  <a:schemeClr val="tx1"/>
                </a:solidFill>
              </a:rPr>
              <a:t>月中正值農曆新年前的</a:t>
            </a:r>
            <a:r>
              <a:rPr lang="en-US" altLang="zh-TW" sz="3200" dirty="0">
                <a:solidFill>
                  <a:schemeClr val="tx1"/>
                </a:solidFill>
              </a:rPr>
              <a:t>“</a:t>
            </a:r>
            <a:r>
              <a:rPr lang="zh-TW" altLang="en-US" sz="3200" dirty="0">
                <a:solidFill>
                  <a:schemeClr val="tx1"/>
                </a:solidFill>
              </a:rPr>
              <a:t>春運</a:t>
            </a:r>
            <a:r>
              <a:rPr lang="en-US" altLang="zh-TW" sz="3200" dirty="0">
                <a:solidFill>
                  <a:schemeClr val="tx1"/>
                </a:solidFill>
              </a:rPr>
              <a:t>”</a:t>
            </a:r>
            <a:r>
              <a:rPr lang="zh-TW" altLang="en-US" sz="3200" dirty="0">
                <a:solidFill>
                  <a:schemeClr val="tx1"/>
                </a:solidFill>
              </a:rPr>
              <a:t> ，以及全球化及世界各地交通運輸的緊密連繫有關嗎？</a:t>
            </a:r>
            <a:endParaRPr lang="en-HK" altLang="zh-TW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HK" altLang="zh-TW" sz="3200" dirty="0">
              <a:solidFill>
                <a:schemeClr val="tx1"/>
              </a:solidFill>
            </a:endParaRPr>
          </a:p>
          <a:p>
            <a:r>
              <a:rPr lang="zh-TW" altLang="en-US" sz="3200" b="1" u="sng" dirty="0">
                <a:solidFill>
                  <a:schemeClr val="tx1"/>
                </a:solidFill>
              </a:rPr>
              <a:t>延伸問題：</a:t>
            </a:r>
            <a:endParaRPr lang="en-HK" altLang="zh-TW" sz="32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tx1"/>
                </a:solidFill>
              </a:rPr>
              <a:t>隨著科技及運輸的不斷進步，運輸速度及運量定必日益提升，世界各地人們間的交流、活動及出行亦會趨向更為頻繁。你認為各地政府及不同團體在未來應如何加強合作聯繫，以應對如疫症等的相關危機？</a:t>
            </a:r>
            <a:endParaRPr lang="en-HK" sz="3200" dirty="0">
              <a:solidFill>
                <a:schemeClr val="tx1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AE8D14F-5184-40CA-B56A-8A547AF8D54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721" y="2012829"/>
            <a:ext cx="1844731" cy="189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67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A2AC1-2939-480D-9EC1-54F876CF2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56" y="1197205"/>
            <a:ext cx="5806912" cy="3827282"/>
          </a:xfrm>
          <a:solidFill>
            <a:srgbClr val="92D050"/>
          </a:solidFill>
          <a:ln w="31750">
            <a:solidFill>
              <a:schemeClr val="accent1">
                <a:shade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3200" b="1" u="sng" dirty="0">
                <a:solidFill>
                  <a:schemeClr val="tx1"/>
                </a:solidFill>
              </a:rPr>
              <a:t>注意：</a:t>
            </a:r>
            <a:endParaRPr lang="en-HK" altLang="zh-TW" sz="32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tx1"/>
                </a:solidFill>
              </a:rPr>
              <a:t>由於冠狀病毒病正在全球蔓延及疫情仍在發展中，教師應提醒學生在研習本課題時，應留意相關的數據每日都會不斷更新及變化，他們應小心分析各數據，並適時留意疫情的最新數據及發展</a:t>
            </a:r>
            <a:endParaRPr lang="en-HK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20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B2D2F34-9725-442E-8805-959FD79126AA}"/>
              </a:ext>
            </a:extLst>
          </p:cNvPr>
          <p:cNvSpPr txBox="1">
            <a:spLocks/>
          </p:cNvSpPr>
          <p:nvPr/>
        </p:nvSpPr>
        <p:spPr>
          <a:xfrm>
            <a:off x="339365" y="388856"/>
            <a:ext cx="8107051" cy="60802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chemeClr val="accent3">
                <a:lumMod val="50000"/>
              </a:schemeClr>
            </a:solidFill>
          </a:ln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zh-TW" altLang="en-US" sz="3200" b="1" u="sng" dirty="0">
                <a:solidFill>
                  <a:schemeClr val="tx1"/>
                </a:solidFill>
              </a:rPr>
              <a:t>注意：</a:t>
            </a:r>
            <a:endParaRPr lang="en-HK" altLang="zh-TW" sz="32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tx1"/>
                </a:solidFill>
              </a:rPr>
              <a:t>在分析及解釋數據時，教師應提醒學生：</a:t>
            </a:r>
            <a:endParaRPr lang="en-HK" altLang="zh-TW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3200" dirty="0">
                <a:solidFill>
                  <a:schemeClr val="tx1"/>
                </a:solidFill>
              </a:rPr>
              <a:t>世界各國或城市的人口數量、密度及分布等情況皆不盡相同，故不宜直接以各地的感染人數來判斷疫情的嚴重程度</a:t>
            </a:r>
            <a:endParaRPr lang="en-HK" altLang="zh-TW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3200" dirty="0">
                <a:solidFill>
                  <a:schemeClr val="tx1"/>
                </a:solidFill>
              </a:rPr>
              <a:t>世界各地的經濟發展、對外開放及交通連繫程度皆不同，可影響其出入境及感染人數，故解釋數據時要謹慎小心</a:t>
            </a:r>
            <a:endParaRPr lang="en-HK" altLang="zh-TW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3200" dirty="0">
                <a:solidFill>
                  <a:schemeClr val="tx1"/>
                </a:solidFill>
              </a:rPr>
              <a:t>世界各國</a:t>
            </a:r>
            <a:r>
              <a:rPr lang="en-US" altLang="zh-TW" sz="3200" dirty="0">
                <a:solidFill>
                  <a:schemeClr val="tx1"/>
                </a:solidFill>
              </a:rPr>
              <a:t>/</a:t>
            </a:r>
            <a:r>
              <a:rPr lang="zh-TW" altLang="en-US" sz="3200" dirty="0">
                <a:solidFill>
                  <a:schemeClr val="tx1"/>
                </a:solidFill>
              </a:rPr>
              <a:t>各地在應對冠狀病毒病的謹慎程度、態度、速度及策略等皆各異，因而令各地出現不同的感染情況，故解釋數據時必須小心留意</a:t>
            </a:r>
            <a:endParaRPr lang="en-HK" altLang="zh-TW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HK" altLang="zh-TW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64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36F24-E209-4409-A90E-AA367DEA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97" y="603315"/>
            <a:ext cx="6459052" cy="6108570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90C226"/>
              </a:buClr>
            </a:pPr>
            <a:r>
              <a:rPr lang="zh-TW" altLang="en-US" sz="3200" dirty="0">
                <a:solidFill>
                  <a:schemeClr val="tx1"/>
                </a:solidFill>
              </a:rPr>
              <a:t>除了該單元的</a:t>
            </a:r>
            <a:r>
              <a:rPr lang="en-US" altLang="zh-TW" sz="3200" dirty="0">
                <a:solidFill>
                  <a:schemeClr val="tx1"/>
                </a:solidFill>
              </a:rPr>
              <a:t>3</a:t>
            </a:r>
            <a:r>
              <a:rPr lang="zh-TW" altLang="en-US" sz="3200" dirty="0">
                <a:solidFill>
                  <a:schemeClr val="tx1"/>
                </a:solidFill>
              </a:rPr>
              <a:t>個特定例子</a:t>
            </a:r>
            <a: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(</a:t>
            </a: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流行性感冒、愛滋病及肺結核</a:t>
            </a:r>
            <a: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，以及在其引言部分提及的非典型肺炎</a:t>
            </a:r>
            <a: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(</a:t>
            </a: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俗稱</a:t>
            </a:r>
            <a: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“</a:t>
            </a: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沙士</a:t>
            </a:r>
            <a: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”)</a:t>
            </a: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外，在</a:t>
            </a:r>
            <a: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2019</a:t>
            </a: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年</a:t>
            </a:r>
            <a: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12</a:t>
            </a: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月開始爆發及傳播的</a:t>
            </a:r>
            <a:r>
              <a:rPr lang="zh-TW" altLang="en-US" sz="3200" b="1" dirty="0">
                <a:solidFill>
                  <a:srgbClr val="00B050"/>
                </a:solidFill>
              </a:rPr>
              <a:t>冠狀病毒病</a:t>
            </a:r>
            <a:r>
              <a:rPr lang="en-US" altLang="zh-TW" sz="3200" b="1" dirty="0">
                <a:solidFill>
                  <a:srgbClr val="00B050"/>
                </a:solidFill>
              </a:rPr>
              <a:t>/</a:t>
            </a:r>
            <a:r>
              <a:rPr lang="zh-TW" altLang="en-US" sz="3200" b="1" dirty="0">
                <a:solidFill>
                  <a:srgbClr val="00B050"/>
                </a:solidFill>
              </a:rPr>
              <a:t>新型冠狀病毒</a:t>
            </a: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也</a:t>
            </a:r>
            <a:r>
              <a:rPr lang="zh-TW" altLang="en-US" sz="3200" dirty="0">
                <a:solidFill>
                  <a:schemeClr val="tx1"/>
                </a:solidFill>
              </a:rPr>
              <a:t>可以是另一研習個案</a:t>
            </a:r>
            <a:endParaRPr lang="en-HK" altLang="zh-TW" sz="3200" dirty="0">
              <a:solidFill>
                <a:schemeClr val="tx1"/>
              </a:solidFill>
            </a:endParaRPr>
          </a:p>
          <a:p>
            <a:pPr lvl="0">
              <a:buClr>
                <a:srgbClr val="90C226"/>
              </a:buClr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地理有助</a:t>
            </a:r>
            <a:r>
              <a:rPr lang="zh-TW" altLang="en-US" sz="3200" b="1" dirty="0">
                <a:solidFill>
                  <a:srgbClr val="00B050"/>
                </a:solidFill>
              </a:rPr>
              <a:t>從空間的角度解讀這正在蔓延的危機</a:t>
            </a: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，並讓學生把學習得到的知識</a:t>
            </a:r>
            <a:r>
              <a:rPr lang="zh-TW" altLang="en-US" sz="3200" dirty="0">
                <a:solidFill>
                  <a:schemeClr val="tx1"/>
                </a:solidFill>
              </a:rPr>
              <a:t>推而廣之，應用到其他課題中</a:t>
            </a:r>
            <a:endParaRPr lang="en-HK" altLang="zh-TW" sz="3200" dirty="0">
              <a:solidFill>
                <a:schemeClr val="tx1"/>
              </a:solidFill>
            </a:endParaRPr>
          </a:p>
          <a:p>
            <a:pPr lvl="0">
              <a:buClr>
                <a:srgbClr val="90C226"/>
              </a:buClr>
            </a:pPr>
            <a:r>
              <a:rPr lang="zh-TW" altLang="en-US" sz="3200" dirty="0"/>
              <a:t>學生在地理研習傳染病並不須要掌握深奧的醫學或病理學知識</a:t>
            </a:r>
            <a:endParaRPr lang="en-HK" altLang="zh-TW" sz="3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90C226"/>
              </a:buClr>
            </a:pPr>
            <a:endParaRPr lang="en-HK" sz="225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410093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04AE-57D5-47AC-92E3-6CE4F442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05" y="169682"/>
            <a:ext cx="6447501" cy="1146361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/>
              <a:t>我們可以如何防止冠狀病毒病</a:t>
            </a: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zh-TW" altLang="en-US" b="1" dirty="0"/>
              <a:t>的蔓延及在本地傳播？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D33D-A245-4570-ACE0-BD082F9A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06" y="1404594"/>
            <a:ext cx="6747450" cy="5283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冠狀病毒病的</a:t>
            </a:r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防控可以從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以下三方面著手：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控制傳染源 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即病毒感染者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HK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切斷傳播途徑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；及</a:t>
            </a:r>
            <a:endParaRPr lang="en-HK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護易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受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感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染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人群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例如老人及長期病患者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HK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例子包括：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病毒感染者被確診及隔離</a:t>
            </a:r>
          </a:p>
          <a:p>
            <a:endParaRPr lang="en-HK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A95D9-3A41-4A84-9505-E64A36897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06" t="22639" r="37266" b="19869"/>
          <a:stretch/>
        </p:blipFill>
        <p:spPr>
          <a:xfrm>
            <a:off x="6783986" y="2998068"/>
            <a:ext cx="2209186" cy="27135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3E995FD5-1016-4293-A0C9-73D40EDE7B97}"/>
              </a:ext>
            </a:extLst>
          </p:cNvPr>
          <p:cNvSpPr/>
          <p:nvPr/>
        </p:nvSpPr>
        <p:spPr>
          <a:xfrm>
            <a:off x="7088957" y="169682"/>
            <a:ext cx="1854937" cy="1536570"/>
          </a:xfrm>
          <a:prstGeom prst="cloudCallout">
            <a:avLst>
              <a:gd name="adj1" fmla="val -40194"/>
              <a:gd name="adj2" fmla="val 7083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</a:rPr>
              <a:t>教師可讓學生自行閱讀本頁的資料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3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EB99E-D0EE-46D0-9A9A-2C302007E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66" y="471340"/>
            <a:ext cx="4919482" cy="6309477"/>
          </a:xfrm>
        </p:spPr>
        <p:txBody>
          <a:bodyPr>
            <a:normAutofit lnSpcReduction="10000"/>
          </a:bodyPr>
          <a:lstStyle/>
          <a:p>
            <a:r>
              <a:rPr lang="zh-TW" altLang="en-US" sz="3200" dirty="0"/>
              <a:t>減少不必要的外出活動及聚會</a:t>
            </a:r>
            <a:endParaRPr lang="en-US" altLang="zh-TW" sz="3200" dirty="0"/>
          </a:p>
          <a:p>
            <a:r>
              <a:rPr lang="zh-TW" altLang="en-US" sz="3200" dirty="0"/>
              <a:t>出門務必戴口罩</a:t>
            </a:r>
          </a:p>
          <a:p>
            <a:pPr marL="0" indent="0">
              <a:buNone/>
            </a:pPr>
            <a:endParaRPr lang="zh-TW" altLang="en-US" sz="2400" dirty="0"/>
          </a:p>
          <a:p>
            <a:pPr marL="0" indent="0">
              <a:buNone/>
            </a:pPr>
            <a:endParaRPr lang="en-HK" dirty="0"/>
          </a:p>
          <a:p>
            <a:pPr marL="0" indent="0">
              <a:buNone/>
            </a:pPr>
            <a:endParaRPr lang="en-HK" dirty="0"/>
          </a:p>
          <a:p>
            <a:pPr marL="0" indent="0">
              <a:buNone/>
            </a:pPr>
            <a:endParaRPr lang="en-HK" dirty="0"/>
          </a:p>
          <a:p>
            <a:pPr marL="0" indent="0">
              <a:buNone/>
            </a:pPr>
            <a:endParaRPr lang="en-HK" dirty="0"/>
          </a:p>
          <a:p>
            <a:pPr marL="0" indent="0">
              <a:buNone/>
            </a:pPr>
            <a:endParaRPr lang="en-HK" dirty="0"/>
          </a:p>
          <a:p>
            <a:pPr lvl="0">
              <a:buClr>
                <a:srgbClr val="90C226"/>
              </a:buClr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咳嗽或打噴嚏時，用紙巾、毛巾等遮住口鼻，咳嗽或打噴嚏後洗手，避免用手觸摸眼睛、鼻或口</a:t>
            </a:r>
          </a:p>
          <a:p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93079-86A5-43D0-B743-530735903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69" t="36806" r="32110" b="30695"/>
          <a:stretch/>
        </p:blipFill>
        <p:spPr>
          <a:xfrm>
            <a:off x="941543" y="2281738"/>
            <a:ext cx="3443534" cy="18026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52E71-52DA-42D3-B477-435675E6A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03" t="22354" r="35938" b="19584"/>
          <a:stretch/>
        </p:blipFill>
        <p:spPr>
          <a:xfrm>
            <a:off x="5278175" y="2598963"/>
            <a:ext cx="3545313" cy="40829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BCEDE2D7-7447-4574-88A1-50B05079E1C6}"/>
              </a:ext>
            </a:extLst>
          </p:cNvPr>
          <p:cNvSpPr/>
          <p:nvPr/>
        </p:nvSpPr>
        <p:spPr>
          <a:xfrm>
            <a:off x="6237328" y="3661002"/>
            <a:ext cx="1457325" cy="1271588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135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9D080DAF-27F1-46B1-A91F-FF95A4087EF8}"/>
              </a:ext>
            </a:extLst>
          </p:cNvPr>
          <p:cNvSpPr/>
          <p:nvPr/>
        </p:nvSpPr>
        <p:spPr>
          <a:xfrm>
            <a:off x="7088957" y="169682"/>
            <a:ext cx="1854937" cy="1536570"/>
          </a:xfrm>
          <a:prstGeom prst="cloudCallout">
            <a:avLst>
              <a:gd name="adj1" fmla="val -40194"/>
              <a:gd name="adj2" fmla="val 7083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</a:rPr>
              <a:t>教師可讓學生自行閱讀本頁的資料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5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44589-D746-4173-ACB3-ABB78728F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55" y="641023"/>
            <a:ext cx="5548373" cy="6107355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多開窗通風，勤洗手，注意個人衛生</a:t>
            </a:r>
            <a:endParaRPr lang="en-HK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減少或限制一地市民的出行次數 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對外交通連繫 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出入境自由度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減少公共交通工具的班次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學校停課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上班人士留在家中工作</a:t>
            </a:r>
            <a:endParaRPr lang="en-US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如果出現了發燒、咳嗽、呼吸急促等呼吸道症狀時，及時就醫</a:t>
            </a:r>
            <a:endParaRPr lang="en-HK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HK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AFBDA-E1FB-47E5-B34C-99FC25D93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29722" r="32421" b="22778"/>
          <a:stretch/>
        </p:blipFill>
        <p:spPr>
          <a:xfrm>
            <a:off x="6184096" y="2181881"/>
            <a:ext cx="2718349" cy="21470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9AFBC6-A38E-4B35-A56D-55A8B18DB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18" t="33333" r="34453" b="31250"/>
          <a:stretch/>
        </p:blipFill>
        <p:spPr>
          <a:xfrm>
            <a:off x="5789928" y="4676119"/>
            <a:ext cx="3258728" cy="20722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B7BB435-5287-4D4D-95DD-A5A1DCEAB09B}"/>
              </a:ext>
            </a:extLst>
          </p:cNvPr>
          <p:cNvSpPr/>
          <p:nvPr/>
        </p:nvSpPr>
        <p:spPr>
          <a:xfrm>
            <a:off x="7088957" y="169682"/>
            <a:ext cx="1854937" cy="1536570"/>
          </a:xfrm>
          <a:prstGeom prst="cloudCallout">
            <a:avLst>
              <a:gd name="adj1" fmla="val -40194"/>
              <a:gd name="adj2" fmla="val 7083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</a:rPr>
              <a:t>教師可讓學生自行閱讀本頁的資料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31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44589-D746-4173-ACB3-ABB78728F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06" y="261511"/>
            <a:ext cx="4581950" cy="5828205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不要接觸或食用野生動物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HK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US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US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HK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HK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63E95B9-6A92-4433-8BC1-0C3C7ABF5A8D}"/>
              </a:ext>
            </a:extLst>
          </p:cNvPr>
          <p:cNvSpPr/>
          <p:nvPr/>
        </p:nvSpPr>
        <p:spPr>
          <a:xfrm>
            <a:off x="-51408" y="2056992"/>
            <a:ext cx="4929494" cy="4435019"/>
          </a:xfrm>
          <a:prstGeom prst="cloudCallout">
            <a:avLst>
              <a:gd name="adj1" fmla="val -13586"/>
              <a:gd name="adj2" fmla="val -71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/>
              <a:t>鼓勵學生把以上各項防止疫症蔓延的措施，分成</a:t>
            </a:r>
            <a:endParaRPr lang="en-HK" altLang="zh-TW" sz="3000" dirty="0"/>
          </a:p>
          <a:p>
            <a:pPr algn="ctr"/>
            <a:r>
              <a:rPr lang="zh-TW" altLang="en-US" sz="3000" u="sng" dirty="0"/>
              <a:t>控制傳染源</a:t>
            </a:r>
            <a:r>
              <a:rPr lang="zh-TW" altLang="en-US" sz="3000" dirty="0"/>
              <a:t>及</a:t>
            </a:r>
            <a:endParaRPr lang="en-US" altLang="zh-TW" sz="3000" dirty="0"/>
          </a:p>
          <a:p>
            <a:pPr algn="ctr"/>
            <a:r>
              <a:rPr lang="zh-TW" altLang="en-US" sz="3000" u="sng" dirty="0"/>
              <a:t>切斷傳播途徑</a:t>
            </a:r>
            <a:endParaRPr lang="en-HK" altLang="zh-TW" sz="3000" u="sng" dirty="0"/>
          </a:p>
          <a:p>
            <a:pPr algn="ctr"/>
            <a:r>
              <a:rPr lang="zh-TW" altLang="en-US" sz="3000" dirty="0"/>
              <a:t>兩類</a:t>
            </a:r>
            <a:endParaRPr lang="en-HK" sz="3000" dirty="0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2B427B69-C3A6-4729-A5DB-DACFC7761CE2}"/>
              </a:ext>
            </a:extLst>
          </p:cNvPr>
          <p:cNvSpPr/>
          <p:nvPr/>
        </p:nvSpPr>
        <p:spPr>
          <a:xfrm>
            <a:off x="3690734" y="2667023"/>
            <a:ext cx="3501918" cy="4021295"/>
          </a:xfrm>
          <a:prstGeom prst="cloudCallout">
            <a:avLst>
              <a:gd name="adj1" fmla="val -32769"/>
              <a:gd name="adj2" fmla="val -845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/>
              <a:t>還有其他可行的措施嗎？我們可如何保護易受感染的人群？</a:t>
            </a:r>
            <a:endParaRPr lang="en-HK"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347F30-A286-4407-AB2D-77E8CAFAE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34" t="21805" r="31406" b="35039"/>
          <a:stretch/>
        </p:blipFill>
        <p:spPr>
          <a:xfrm>
            <a:off x="6688914" y="2702123"/>
            <a:ext cx="2297211" cy="14537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56B26-1DD7-4282-9256-9EE573262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5" t="32777" r="40391" b="33612"/>
          <a:stretch/>
        </p:blipFill>
        <p:spPr>
          <a:xfrm>
            <a:off x="6688914" y="4818753"/>
            <a:ext cx="2454572" cy="16732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7FC5F66B-E276-4530-AE39-0769D7D831A4}"/>
              </a:ext>
            </a:extLst>
          </p:cNvPr>
          <p:cNvSpPr/>
          <p:nvPr/>
        </p:nvSpPr>
        <p:spPr>
          <a:xfrm>
            <a:off x="7088957" y="169682"/>
            <a:ext cx="1854937" cy="1536570"/>
          </a:xfrm>
          <a:prstGeom prst="cloudCallout">
            <a:avLst>
              <a:gd name="adj1" fmla="val -40194"/>
              <a:gd name="adj2" fmla="val 7083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</a:rPr>
              <a:t>教師可讓學生自行閱讀本頁的資料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06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04AE-57D5-47AC-92E3-6CE4F442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76" y="244299"/>
            <a:ext cx="7145518" cy="1070151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/>
              <a:t>為何我們應該關注受冠狀病毒病感染及影響的民眾？我們可以怎樣幫助他們？</a:t>
            </a:r>
            <a:endParaRPr lang="en-HK" dirty="0"/>
          </a:p>
        </p:txBody>
      </p:sp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FACCCBED-06C6-41F8-B085-1B11926DA7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25100" r="4433" b="43543"/>
          <a:stretch/>
        </p:blipFill>
        <p:spPr>
          <a:xfrm>
            <a:off x="1075441" y="4693918"/>
            <a:ext cx="5976594" cy="2026986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7C989EB-9715-45C4-A59B-7974478C7983}"/>
              </a:ext>
            </a:extLst>
          </p:cNvPr>
          <p:cNvSpPr/>
          <p:nvPr/>
        </p:nvSpPr>
        <p:spPr>
          <a:xfrm>
            <a:off x="0" y="1990691"/>
            <a:ext cx="4855393" cy="2026985"/>
          </a:xfrm>
          <a:prstGeom prst="cloudCallout">
            <a:avLst>
              <a:gd name="adj1" fmla="val 11577"/>
              <a:gd name="adj2" fmla="val 933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/>
              <a:t>這部分的重點是培養學生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正確的價值觀及態度</a:t>
            </a:r>
            <a:endParaRPr lang="en-HK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E3FA34B7-8535-4E33-BEE7-8A59C7BBBBDE}"/>
              </a:ext>
            </a:extLst>
          </p:cNvPr>
          <p:cNvSpPr/>
          <p:nvPr/>
        </p:nvSpPr>
        <p:spPr>
          <a:xfrm>
            <a:off x="4063738" y="1314449"/>
            <a:ext cx="4778604" cy="3662903"/>
          </a:xfrm>
          <a:prstGeom prst="cloudCallout">
            <a:avLst>
              <a:gd name="adj1" fmla="val -36005"/>
              <a:gd name="adj2" fmla="val 643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/>
              <a:t>通過閱讀學生工作紙的閱讀材料及回答相關的問題，更可培養學生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從閱讀中學習</a:t>
            </a:r>
            <a:r>
              <a:rPr lang="zh-TW" altLang="en-US" sz="3000" dirty="0"/>
              <a:t>的習慣</a:t>
            </a:r>
            <a:endParaRPr lang="en-HK" sz="3000" dirty="0"/>
          </a:p>
        </p:txBody>
      </p:sp>
    </p:spTree>
    <p:extLst>
      <p:ext uri="{BB962C8B-B14F-4D97-AF65-F5344CB8AC3E}">
        <p14:creationId xmlns:p14="http://schemas.microsoft.com/office/powerpoint/2010/main" val="7631394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3BEC79-1279-4A6D-989C-5C6C18130027}"/>
              </a:ext>
            </a:extLst>
          </p:cNvPr>
          <p:cNvSpPr txBox="1"/>
          <p:nvPr/>
        </p:nvSpPr>
        <p:spPr>
          <a:xfrm>
            <a:off x="376483" y="299960"/>
            <a:ext cx="5788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/>
              <a:t>教師應鼓勵學生</a:t>
            </a:r>
            <a:r>
              <a:rPr lang="en-HK" altLang="zh-TW" sz="3600" b="1" dirty="0"/>
              <a:t>… …</a:t>
            </a:r>
            <a:endParaRPr lang="en-HK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24783B-629A-4344-BB27-260FC1048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83" y="1198902"/>
            <a:ext cx="3163082" cy="5359138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E6794ECD-2EAB-4617-83C4-FFC61573FC96}"/>
              </a:ext>
            </a:extLst>
          </p:cNvPr>
          <p:cNvSpPr/>
          <p:nvPr/>
        </p:nvSpPr>
        <p:spPr>
          <a:xfrm>
            <a:off x="3270512" y="623126"/>
            <a:ext cx="5402148" cy="3109888"/>
          </a:xfrm>
          <a:prstGeom prst="cloudCallout">
            <a:avLst>
              <a:gd name="adj1" fmla="val -56294"/>
              <a:gd name="adj2" fmla="val 426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>
                <a:solidFill>
                  <a:schemeClr val="tx1"/>
                </a:solidFill>
              </a:rPr>
              <a:t>關注及關懷世界上受冠狀病毒病感染及影響的人們，以期同心抗疫</a:t>
            </a:r>
            <a:endParaRPr lang="en-HK" sz="3000" dirty="0">
              <a:solidFill>
                <a:schemeClr val="tx1"/>
              </a:solidFill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649A6D7F-D797-4AB1-B36B-593512E732EC}"/>
              </a:ext>
            </a:extLst>
          </p:cNvPr>
          <p:cNvSpPr/>
          <p:nvPr/>
        </p:nvSpPr>
        <p:spPr>
          <a:xfrm>
            <a:off x="3270512" y="3429000"/>
            <a:ext cx="4280358" cy="3226324"/>
          </a:xfrm>
          <a:prstGeom prst="cloudCallout">
            <a:avLst>
              <a:gd name="adj1" fmla="val -68414"/>
              <a:gd name="adj2" fmla="val -342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>
                <a:solidFill>
                  <a:schemeClr val="tx1"/>
                </a:solidFill>
              </a:rPr>
              <a:t>以正面積極的態度及行動面對及應對是次的疫情，不應過度恐慌</a:t>
            </a:r>
            <a:endParaRPr lang="en-HK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476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D3738D-9A76-46D8-B3C7-53B3BB837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9" r="-1" b="15442"/>
          <a:stretch/>
        </p:blipFill>
        <p:spPr>
          <a:xfrm>
            <a:off x="3598048" y="-1"/>
            <a:ext cx="5545952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8" y="208609"/>
            <a:ext cx="4123929" cy="1216058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zh-TW" b="1" u="sng" dirty="0">
                <a:solidFill>
                  <a:schemeClr val="tx1"/>
                </a:solidFill>
              </a:rPr>
              <a:t>&lt;</a:t>
            </a:r>
            <a:r>
              <a:rPr lang="zh-TW" altLang="en-US" b="1" u="sng" dirty="0">
                <a:solidFill>
                  <a:schemeClr val="tx1"/>
                </a:solidFill>
              </a:rPr>
              <a:t>補充資料 </a:t>
            </a:r>
            <a:r>
              <a:rPr lang="en-US" altLang="zh-TW" b="1" u="sng" dirty="0">
                <a:solidFill>
                  <a:schemeClr val="tx1"/>
                </a:solidFill>
              </a:rPr>
              <a:t>-&gt;</a:t>
            </a:r>
            <a:br>
              <a:rPr lang="en-US" altLang="zh-TW" b="1" u="sng" dirty="0">
                <a:solidFill>
                  <a:schemeClr val="tx1"/>
                </a:solidFill>
              </a:rPr>
            </a:br>
            <a:r>
              <a:rPr lang="en-US" altLang="zh-TW" b="1" u="sng" dirty="0">
                <a:solidFill>
                  <a:schemeClr val="tx1"/>
                </a:solidFill>
              </a:rPr>
              <a:t>&lt;</a:t>
            </a:r>
            <a:r>
              <a:rPr lang="zh-TW" altLang="en-US" b="1" u="sng" dirty="0">
                <a:solidFill>
                  <a:schemeClr val="tx1"/>
                </a:solidFill>
              </a:rPr>
              <a:t>傳染病是甚麼？</a:t>
            </a:r>
            <a:r>
              <a:rPr lang="en-US" altLang="zh-TW" b="1" u="sng" dirty="0">
                <a:solidFill>
                  <a:schemeClr val="tx1"/>
                </a:solidFill>
              </a:rPr>
              <a:t>&gt;</a:t>
            </a:r>
            <a:r>
              <a:rPr lang="zh-TW" altLang="en-US" b="1" u="sng" dirty="0">
                <a:solidFill>
                  <a:schemeClr val="tx1"/>
                </a:solidFill>
              </a:rPr>
              <a:t> </a:t>
            </a:r>
            <a:endParaRPr lang="en-HK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57" y="1388933"/>
            <a:ext cx="4281758" cy="5379512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根據香港衛生署衛生防護中心的資料，</a:t>
            </a:r>
            <a:r>
              <a:rPr lang="zh-TW" altLang="en-US" sz="2800" b="1" dirty="0"/>
              <a:t>傳染病</a:t>
            </a:r>
            <a:r>
              <a:rPr lang="zh-TW" altLang="en-US" sz="2800" dirty="0"/>
              <a:t>是指一些可以傳播而使人受感染的疾病，它們可以從一個人或其他物種，經過各種途徑傳染給另一個人或物種。此類疾病是由於</a:t>
            </a:r>
            <a:r>
              <a:rPr lang="zh-TW" altLang="en-US" sz="2800" b="1" dirty="0"/>
              <a:t>病原體</a:t>
            </a:r>
            <a:r>
              <a:rPr lang="zh-TW" altLang="en-US" sz="2800" dirty="0"/>
              <a:t>侵入人體或產生毒素所致，並對正常細胞及其功能造成破壞，嚴重時甚至引致死亡</a:t>
            </a:r>
            <a:endParaRPr lang="en-HK" altLang="zh-TW" sz="2800" dirty="0"/>
          </a:p>
          <a:p>
            <a:endParaRPr lang="en-HK" altLang="zh-TW" dirty="0"/>
          </a:p>
          <a:p>
            <a:endParaRPr lang="en-HK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2CF165AA-1C6B-4193-A131-D8E3EEDA77A9}"/>
              </a:ext>
            </a:extLst>
          </p:cNvPr>
          <p:cNvSpPr/>
          <p:nvPr/>
        </p:nvSpPr>
        <p:spPr>
          <a:xfrm>
            <a:off x="7143778" y="5110811"/>
            <a:ext cx="1854937" cy="1536570"/>
          </a:xfrm>
          <a:prstGeom prst="cloudCallout">
            <a:avLst>
              <a:gd name="adj1" fmla="val -61030"/>
              <a:gd name="adj2" fmla="val -1812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</a:rPr>
              <a:t>教師可讓學生自行閱讀本頁的資料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664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FCFF5-A055-46EE-97E9-A8CA17FFA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42" y="329938"/>
            <a:ext cx="7027829" cy="5951732"/>
          </a:xfrm>
        </p:spPr>
        <p:txBody>
          <a:bodyPr>
            <a:noAutofit/>
          </a:bodyPr>
          <a:lstStyle/>
          <a:p>
            <a:r>
              <a:rPr lang="zh-TW" altLang="en-US" sz="3200" dirty="0">
                <a:solidFill>
                  <a:schemeClr val="tx1"/>
                </a:solidFill>
              </a:rPr>
              <a:t>傳染病的傳播，除病原體外，還有三個主要因素，即是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傳染源</a:t>
            </a:r>
            <a:r>
              <a:rPr lang="zh-TW" altLang="en-US" sz="3200" dirty="0">
                <a:solidFill>
                  <a:schemeClr val="tx1"/>
                </a:solidFill>
              </a:rPr>
              <a:t>、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傳播途徑</a:t>
            </a:r>
            <a:r>
              <a:rPr lang="zh-TW" altLang="en-US" sz="3200" dirty="0">
                <a:solidFill>
                  <a:schemeClr val="tx1"/>
                </a:solidFill>
              </a:rPr>
              <a:t>和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宿主</a:t>
            </a:r>
            <a:r>
              <a:rPr lang="zh-TW" altLang="en-US" sz="3200" dirty="0">
                <a:solidFill>
                  <a:schemeClr val="tx1"/>
                </a:solidFill>
              </a:rPr>
              <a:t>，組成所謂的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“傳染鏈” </a:t>
            </a:r>
            <a:endParaRPr lang="en-HK" altLang="zh-TW" sz="3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病原體</a:t>
            </a:r>
            <a:r>
              <a:rPr lang="zh-TW" altLang="en-US" sz="3200" dirty="0"/>
              <a:t>為可引致感染的微生物，如細菌、病毒、真菌（黴菌）及寄生蟲</a:t>
            </a:r>
            <a:endParaRPr lang="en-HK" altLang="zh-TW" sz="3200" dirty="0"/>
          </a:p>
          <a:p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傳染源</a:t>
            </a:r>
            <a:r>
              <a:rPr lang="zh-TW" altLang="en-US" sz="3200" dirty="0"/>
              <a:t>是指任何病原體可賴以生存、寄居和繁殖的環境。包括人類（如病人、帶菌者和隱性感染病者）、禽畜、昆蟲和泥土。病原體通常必須倚靠傳染源作為基地，伺機感染人類</a:t>
            </a:r>
            <a:endParaRPr lang="en-HK" altLang="zh-TW" sz="3200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91640A2-F4AA-4E0B-918B-5188CCE8FEFD}"/>
              </a:ext>
            </a:extLst>
          </p:cNvPr>
          <p:cNvSpPr/>
          <p:nvPr/>
        </p:nvSpPr>
        <p:spPr>
          <a:xfrm>
            <a:off x="7152521" y="133459"/>
            <a:ext cx="1854937" cy="1536570"/>
          </a:xfrm>
          <a:prstGeom prst="cloudCallout">
            <a:avLst>
              <a:gd name="adj1" fmla="val -49341"/>
              <a:gd name="adj2" fmla="val 5979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</a:rPr>
              <a:t>教師可讓學生自行閱讀本頁的資料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02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D8519-0A7E-4C32-9BAA-193555DC0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829560"/>
            <a:ext cx="6234261" cy="5211804"/>
          </a:xfrm>
        </p:spPr>
        <p:txBody>
          <a:bodyPr/>
          <a:lstStyle/>
          <a:p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傳播途徑</a:t>
            </a:r>
            <a:r>
              <a:rPr lang="zh-TW" altLang="en-US" sz="3200" dirty="0"/>
              <a:t>是指病原體由一處移動或被帶到另一處的傳播方式</a:t>
            </a:r>
            <a:endParaRPr lang="en-US" altLang="zh-TW" sz="3200" dirty="0"/>
          </a:p>
          <a:p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宿主</a:t>
            </a:r>
            <a:r>
              <a:rPr lang="zh-TW" altLang="en-US" sz="3200" dirty="0">
                <a:solidFill>
                  <a:schemeClr val="tx1"/>
                </a:solidFill>
              </a:rPr>
              <a:t>是指易受感染者。有些人較容易受傳染病感染而成為宿主，例如：幼兒、老年人及長期病患者因身體抵抗力不足，故較容易受到感染</a:t>
            </a:r>
          </a:p>
          <a:p>
            <a:endParaRPr lang="en-HK" dirty="0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DCDFD03-385D-4F74-B67D-468F0431CBB4}"/>
              </a:ext>
            </a:extLst>
          </p:cNvPr>
          <p:cNvSpPr/>
          <p:nvPr/>
        </p:nvSpPr>
        <p:spPr>
          <a:xfrm>
            <a:off x="7152521" y="133459"/>
            <a:ext cx="1854937" cy="1536570"/>
          </a:xfrm>
          <a:prstGeom prst="cloudCallout">
            <a:avLst>
              <a:gd name="adj1" fmla="val -49341"/>
              <a:gd name="adj2" fmla="val 5979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</a:rPr>
              <a:t>教師可讓學生自行閱讀本頁的資料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475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804D-7485-47BD-863A-D6E40BFC8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936" y="876694"/>
            <a:ext cx="6447501" cy="5241302"/>
          </a:xfrm>
        </p:spPr>
        <p:txBody>
          <a:bodyPr>
            <a:normAutofit lnSpcReduction="10000"/>
          </a:bodyPr>
          <a:lstStyle/>
          <a:p>
            <a:r>
              <a:rPr lang="zh-TW" altLang="en-US" sz="3200" dirty="0"/>
              <a:t>一般而言，各種傳染病的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傳播途徑</a:t>
            </a:r>
            <a:r>
              <a:rPr lang="zh-TW" altLang="en-US" sz="3200" dirty="0"/>
              <a:t>可大約分為以下幾類：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空氣傳播</a:t>
            </a:r>
            <a:endParaRPr lang="en-US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飛沫傳播 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食物及</a:t>
            </a:r>
            <a:r>
              <a:rPr lang="en-US" altLang="zh-TW" sz="3200" dirty="0"/>
              <a:t>/</a:t>
            </a:r>
            <a:r>
              <a:rPr lang="zh-TW" altLang="en-US" sz="3200" dirty="0"/>
              <a:t>或水傳播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接觸傳播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母體</a:t>
            </a:r>
            <a:r>
              <a:rPr lang="en-US" altLang="zh-TW" sz="3200" dirty="0"/>
              <a:t>/</a:t>
            </a:r>
            <a:r>
              <a:rPr lang="zh-TW" altLang="en-US" sz="3200" dirty="0"/>
              <a:t>先天傳染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血液</a:t>
            </a:r>
            <a:r>
              <a:rPr lang="en-US" altLang="zh-TW" sz="3200" dirty="0"/>
              <a:t>/</a:t>
            </a:r>
            <a:r>
              <a:rPr lang="zh-TW" altLang="en-US" sz="3200" dirty="0"/>
              <a:t>體液傳播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病媒傳播</a:t>
            </a:r>
            <a:endParaRPr lang="en-HK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FEBEB-7B7A-457A-A0DC-1DDDDC2CC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90" t="15695" r="28593" b="12030"/>
          <a:stretch/>
        </p:blipFill>
        <p:spPr>
          <a:xfrm>
            <a:off x="3824161" y="3983670"/>
            <a:ext cx="2636638" cy="25572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0F177A-75A1-4138-B933-6E49BE872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13" t="19861" r="35852" b="8888"/>
          <a:stretch/>
        </p:blipFill>
        <p:spPr>
          <a:xfrm>
            <a:off x="6716633" y="2404901"/>
            <a:ext cx="2271723" cy="31575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3E5F7E60-8241-40E9-9E18-FD0FC21C8EF2}"/>
              </a:ext>
            </a:extLst>
          </p:cNvPr>
          <p:cNvSpPr/>
          <p:nvPr/>
        </p:nvSpPr>
        <p:spPr>
          <a:xfrm>
            <a:off x="7152521" y="133459"/>
            <a:ext cx="1854937" cy="1536570"/>
          </a:xfrm>
          <a:prstGeom prst="cloudCallout">
            <a:avLst>
              <a:gd name="adj1" fmla="val -49341"/>
              <a:gd name="adj2" fmla="val 5979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</a:rPr>
              <a:t>教師可讓學生自行閱讀本頁的資料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77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D278D-E4B1-4396-A515-2967899D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477" y="595056"/>
            <a:ext cx="5713690" cy="5762028"/>
          </a:xfrm>
        </p:spPr>
        <p:txBody>
          <a:bodyPr>
            <a:noAutofit/>
          </a:bodyPr>
          <a:lstStyle/>
          <a:p>
            <a:r>
              <a:rPr lang="zh-TW" altLang="en-US" sz="3200" dirty="0">
                <a:solidFill>
                  <a:schemeClr val="tx1"/>
                </a:solidFill>
              </a:rPr>
              <a:t>研習重點是疾病</a:t>
            </a:r>
            <a:r>
              <a:rPr lang="en-US" altLang="zh-TW" sz="3200" dirty="0"/>
              <a:t>(</a:t>
            </a:r>
            <a:r>
              <a:rPr lang="zh-TW" altLang="en-US" sz="3200" dirty="0"/>
              <a:t>以</a:t>
            </a:r>
            <a:r>
              <a:rPr lang="zh-TW" altLang="en-US" sz="3200" dirty="0">
                <a:solidFill>
                  <a:schemeClr val="tx1"/>
                </a:solidFill>
              </a:rPr>
              <a:t>冠狀病毒病為例子</a:t>
            </a:r>
            <a:r>
              <a:rPr lang="en-US" altLang="zh-TW" sz="3200" dirty="0">
                <a:solidFill>
                  <a:schemeClr val="tx1"/>
                </a:solidFill>
              </a:rPr>
              <a:t>)</a:t>
            </a:r>
            <a:r>
              <a:rPr lang="zh-TW" altLang="en-US" sz="3200" dirty="0">
                <a:solidFill>
                  <a:schemeClr val="tx1"/>
                </a:solidFill>
              </a:rPr>
              <a:t>的</a:t>
            </a:r>
            <a:r>
              <a:rPr lang="zh-TW" altLang="en-US" sz="3200" b="1" dirty="0">
                <a:solidFill>
                  <a:srgbClr val="00B050"/>
                </a:solidFill>
              </a:rPr>
              <a:t>分布和蔓延的形態</a:t>
            </a:r>
            <a:r>
              <a:rPr lang="zh-TW" altLang="en-US" sz="3200" dirty="0"/>
              <a:t>、住在不同疫區的民眾面對風險的反應和行為，以及在本地、國家和國際層面所應採取的疾控措施</a:t>
            </a:r>
            <a:endParaRPr lang="en-HK" altLang="zh-TW" sz="3200" dirty="0"/>
          </a:p>
          <a:p>
            <a:r>
              <a:rPr lang="zh-TW" altLang="en-US" sz="3200" b="1" dirty="0">
                <a:solidFill>
                  <a:srgbClr val="00B050"/>
                </a:solidFill>
              </a:rPr>
              <a:t>地理技能</a:t>
            </a:r>
            <a:r>
              <a:rPr lang="zh-TW" altLang="en-US" sz="3200" dirty="0"/>
              <a:t>方面，學生可透過繪製傳染病爆發和蔓延的地圖，學習如何識別形態、連繫和關係，並藉此發展多種</a:t>
            </a:r>
            <a:r>
              <a:rPr lang="zh-TW" altLang="en-US" sz="3200" b="1" dirty="0">
                <a:solidFill>
                  <a:srgbClr val="00B050"/>
                </a:solidFill>
              </a:rPr>
              <a:t>地圖繪製和闡釋的技能</a:t>
            </a:r>
            <a:endParaRPr lang="en-HK" altLang="zh-TW" sz="3200" b="1" dirty="0">
              <a:solidFill>
                <a:srgbClr val="00B050"/>
              </a:solidFill>
            </a:endParaRPr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3FCA342B-5A98-4859-B3FD-0B820079C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6328" r="3320" b="5606"/>
          <a:stretch/>
        </p:blipFill>
        <p:spPr>
          <a:xfrm>
            <a:off x="5652541" y="2415852"/>
            <a:ext cx="3440892" cy="23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905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05DAA-3C58-4E04-A9A8-A091A532C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59" y="754144"/>
            <a:ext cx="6834432" cy="6006365"/>
          </a:xfrm>
        </p:spPr>
        <p:txBody>
          <a:bodyPr>
            <a:normAutofit fontScale="92500"/>
          </a:bodyPr>
          <a:lstStyle/>
          <a:p>
            <a:r>
              <a:rPr lang="zh-TW" altLang="en-US" sz="3200" dirty="0"/>
              <a:t>傳染病通常可藉著直接接觸已感染之個體、或是其體液、排泄物及</a:t>
            </a:r>
            <a:r>
              <a:rPr lang="en-US" altLang="zh-TW" sz="3200" dirty="0"/>
              <a:t>/</a:t>
            </a:r>
            <a:r>
              <a:rPr lang="zh-TW" altLang="en-US" sz="3200" dirty="0"/>
              <a:t>或被其所污染的物體而受到感染。此外，傳染病亦可透過水、食物、空氣或其他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載體</a:t>
            </a:r>
            <a:r>
              <a:rPr lang="zh-TW" altLang="en-US" sz="3200" dirty="0">
                <a:solidFill>
                  <a:schemeClr val="tx1"/>
                </a:solidFill>
              </a:rPr>
              <a:t>（</a:t>
            </a:r>
            <a:r>
              <a:rPr lang="en-US" altLang="zh-TW" sz="3200" dirty="0">
                <a:solidFill>
                  <a:schemeClr val="tx1"/>
                </a:solidFill>
              </a:rPr>
              <a:t>vector</a:t>
            </a:r>
            <a:r>
              <a:rPr lang="zh-TW" altLang="en-US" sz="3200" dirty="0">
                <a:solidFill>
                  <a:schemeClr val="tx1"/>
                </a:solidFill>
              </a:rPr>
              <a:t>）</a:t>
            </a:r>
            <a:r>
              <a:rPr lang="zh-TW" altLang="en-US" sz="3200" dirty="0"/>
              <a:t>而散布及蔓延 </a:t>
            </a:r>
            <a:endParaRPr lang="en-HK" altLang="zh-TW" sz="3200" dirty="0"/>
          </a:p>
          <a:p>
            <a:r>
              <a:rPr lang="zh-TW" altLang="en-US" sz="3200" dirty="0"/>
              <a:t>根據香港衛生署衛生防護中心的網頁</a:t>
            </a:r>
            <a:r>
              <a:rPr lang="en-US" altLang="zh-TW" sz="3200" dirty="0"/>
              <a:t>(</a:t>
            </a:r>
            <a:r>
              <a:rPr lang="en-HK" sz="3200" dirty="0">
                <a:solidFill>
                  <a:schemeClr val="accent2">
                    <a:lumMod val="75000"/>
                  </a:schemeClr>
                </a:solidFill>
              </a:rPr>
              <a:t>https://www.chp.gov.hk/tc/healthtopics/24/index.html</a:t>
            </a:r>
            <a:r>
              <a:rPr lang="en-US" altLang="zh-TW" sz="3200" dirty="0"/>
              <a:t>)</a:t>
            </a:r>
            <a:r>
              <a:rPr lang="zh-TW" altLang="en-US" sz="3200" dirty="0"/>
              <a:t>顯示，傳染病的種類繁多，單在該網頁中，就羅列了七十多種傳染病，例如：愛滋病、季節性流行性感冒及霍亂等</a:t>
            </a:r>
            <a:endParaRPr lang="en-HK" altLang="zh-TW" sz="3200" dirty="0"/>
          </a:p>
          <a:p>
            <a:endParaRPr lang="en-HK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2A06623-626E-4360-96A3-2DFC0AA4A474}"/>
              </a:ext>
            </a:extLst>
          </p:cNvPr>
          <p:cNvSpPr/>
          <p:nvPr/>
        </p:nvSpPr>
        <p:spPr>
          <a:xfrm>
            <a:off x="7152521" y="133459"/>
            <a:ext cx="1854937" cy="1536570"/>
          </a:xfrm>
          <a:prstGeom prst="cloudCallout">
            <a:avLst>
              <a:gd name="adj1" fmla="val -49341"/>
              <a:gd name="adj2" fmla="val 5979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</a:rPr>
              <a:t>教師可讓學生自行閱讀本頁的資料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998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D0DC5-B335-43F0-991F-6BE60609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34" y="355862"/>
            <a:ext cx="6640797" cy="6146276"/>
          </a:xfrm>
        </p:spPr>
        <p:txBody>
          <a:bodyPr>
            <a:noAutofit/>
          </a:bodyPr>
          <a:lstStyle/>
          <a:p>
            <a:r>
              <a:rPr lang="zh-TW" altLang="en-US" sz="3000" dirty="0">
                <a:solidFill>
                  <a:schemeClr val="tx1"/>
                </a:solidFill>
              </a:rPr>
              <a:t>由於不同的傳染病的生物性致病原在人體外可存活的時間不一，其存在於人體內的位置及活動方式皆有所不同，這些因素都影響了每種傳染病的傳染及散播過程皆不盡相同</a:t>
            </a:r>
            <a:endParaRPr lang="en-HK" altLang="zh-TW" sz="3000" dirty="0">
              <a:solidFill>
                <a:schemeClr val="tx1"/>
              </a:solidFill>
            </a:endParaRPr>
          </a:p>
          <a:p>
            <a:r>
              <a:rPr lang="zh-TW" altLang="en-US" sz="3000" dirty="0">
                <a:solidFill>
                  <a:schemeClr val="tx1"/>
                </a:solidFill>
              </a:rPr>
              <a:t>每一種傳染病的病原為了生存和繁衍，通常都有其特定的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傳播方式</a:t>
            </a:r>
            <a:r>
              <a:rPr lang="zh-TW" altLang="en-US" sz="3000" dirty="0">
                <a:solidFill>
                  <a:schemeClr val="tx1"/>
                </a:solidFill>
              </a:rPr>
              <a:t>，例如某些細菌或病毒可透過呼吸路徑，引起宿主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咳嗽</a:t>
            </a:r>
            <a:r>
              <a:rPr lang="zh-TW" altLang="en-US" sz="3000" dirty="0">
                <a:solidFill>
                  <a:schemeClr val="tx1"/>
                </a:solidFill>
              </a:rPr>
              <a:t>及</a:t>
            </a:r>
            <a:r>
              <a:rPr lang="en-US" altLang="zh-TW" sz="3000" dirty="0">
                <a:solidFill>
                  <a:schemeClr val="tx1"/>
                </a:solidFill>
              </a:rPr>
              <a:t>/</a:t>
            </a:r>
            <a:r>
              <a:rPr lang="zh-TW" altLang="en-US" sz="3000" dirty="0">
                <a:solidFill>
                  <a:schemeClr val="tx1"/>
                </a:solidFill>
              </a:rPr>
              <a:t>或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打噴嚏</a:t>
            </a:r>
            <a:r>
              <a:rPr lang="zh-TW" altLang="en-US" sz="3000" dirty="0">
                <a:solidFill>
                  <a:schemeClr val="tx1"/>
                </a:solidFill>
              </a:rPr>
              <a:t>等症狀，藉此重回空氣以等待下一個宿主將其吸入</a:t>
            </a:r>
            <a:endParaRPr lang="en-HK" altLang="zh-TW" sz="3000" dirty="0">
              <a:solidFill>
                <a:schemeClr val="tx1"/>
              </a:solidFill>
            </a:endParaRPr>
          </a:p>
          <a:p>
            <a:r>
              <a:rPr lang="zh-TW" altLang="en-US" sz="3000" dirty="0">
                <a:solidFill>
                  <a:schemeClr val="tx1"/>
                </a:solidFill>
              </a:rPr>
              <a:t>此外，有部分微生物則通過引起消化系統異常</a:t>
            </a:r>
            <a:r>
              <a:rPr lang="en-US" altLang="zh-TW" sz="3000" dirty="0">
                <a:solidFill>
                  <a:schemeClr val="tx1"/>
                </a:solidFill>
              </a:rPr>
              <a:t>(</a:t>
            </a:r>
            <a:r>
              <a:rPr lang="zh-TW" altLang="en-US" sz="3000" dirty="0">
                <a:solidFill>
                  <a:schemeClr val="tx1"/>
                </a:solidFill>
              </a:rPr>
              <a:t>如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腹瀉</a:t>
            </a:r>
            <a:r>
              <a:rPr lang="zh-TW" altLang="en-US" sz="3000" dirty="0">
                <a:solidFill>
                  <a:schemeClr val="tx1"/>
                </a:solidFill>
              </a:rPr>
              <a:t>及</a:t>
            </a:r>
            <a:r>
              <a:rPr lang="en-US" altLang="zh-TW" sz="3000" dirty="0">
                <a:solidFill>
                  <a:schemeClr val="tx1"/>
                </a:solidFill>
              </a:rPr>
              <a:t>/</a:t>
            </a:r>
            <a:r>
              <a:rPr lang="zh-TW" altLang="en-US" sz="3000" dirty="0">
                <a:solidFill>
                  <a:schemeClr val="tx1"/>
                </a:solidFill>
              </a:rPr>
              <a:t>或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嘔吐</a:t>
            </a:r>
            <a:r>
              <a:rPr lang="en-US" altLang="zh-TW" sz="3000" dirty="0">
                <a:solidFill>
                  <a:schemeClr val="tx1"/>
                </a:solidFill>
              </a:rPr>
              <a:t>)</a:t>
            </a:r>
            <a:r>
              <a:rPr lang="zh-TW" altLang="en-US" sz="3000" dirty="0">
                <a:solidFill>
                  <a:schemeClr val="tx1"/>
                </a:solidFill>
              </a:rPr>
              <a:t>，隨著排泄物散布於各處</a:t>
            </a:r>
            <a:endParaRPr lang="en-HK" sz="3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97950-26A1-476E-8FD6-C8BC44E72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474" y="4113070"/>
            <a:ext cx="2230526" cy="2744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FDDFB-E8B8-4FD7-BFD3-03BCFD9661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t="14020" r="10529" b="17251"/>
          <a:stretch/>
        </p:blipFill>
        <p:spPr>
          <a:xfrm>
            <a:off x="7206516" y="1802590"/>
            <a:ext cx="1644441" cy="2163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2C1031B2-32DA-4A98-BBAF-C2893369A232}"/>
              </a:ext>
            </a:extLst>
          </p:cNvPr>
          <p:cNvSpPr/>
          <p:nvPr/>
        </p:nvSpPr>
        <p:spPr>
          <a:xfrm>
            <a:off x="7160829" y="119278"/>
            <a:ext cx="1854937" cy="1536570"/>
          </a:xfrm>
          <a:prstGeom prst="cloudCallout">
            <a:avLst>
              <a:gd name="adj1" fmla="val -46292"/>
              <a:gd name="adj2" fmla="val 4813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</a:rPr>
              <a:t>教師可讓學生自行閱讀本頁的資料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223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78E3D-4B2F-4281-BD40-A3924F1DC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9" y="395927"/>
            <a:ext cx="5363852" cy="58796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000" dirty="0">
                <a:solidFill>
                  <a:schemeClr val="tx1"/>
                </a:solidFill>
              </a:rPr>
              <a:t>冠狀病毒病就是傳染病的一個例子：</a:t>
            </a:r>
            <a:endParaRPr lang="en-HK" altLang="zh-TW" sz="3000" dirty="0">
              <a:solidFill>
                <a:schemeClr val="tx1"/>
              </a:solidFill>
            </a:endParaRPr>
          </a:p>
          <a:p>
            <a:r>
              <a:rPr lang="zh-TW" altLang="en-US" sz="3000" dirty="0">
                <a:solidFill>
                  <a:schemeClr val="tx1"/>
                </a:solidFill>
              </a:rPr>
              <a:t>至目前</a:t>
            </a:r>
            <a:r>
              <a:rPr lang="en-US" altLang="zh-TW" sz="3000" dirty="0">
                <a:solidFill>
                  <a:schemeClr val="tx1"/>
                </a:solidFill>
              </a:rPr>
              <a:t>(2020</a:t>
            </a:r>
            <a:r>
              <a:rPr lang="zh-TW" altLang="en-US" sz="3000" dirty="0">
                <a:solidFill>
                  <a:schemeClr val="tx1"/>
                </a:solidFill>
              </a:rPr>
              <a:t>年</a:t>
            </a:r>
            <a:r>
              <a:rPr lang="en-US" altLang="zh-TW" sz="3000" dirty="0">
                <a:solidFill>
                  <a:schemeClr val="tx1"/>
                </a:solidFill>
              </a:rPr>
              <a:t>3</a:t>
            </a:r>
            <a:r>
              <a:rPr lang="zh-TW" altLang="en-US" sz="3000" dirty="0"/>
              <a:t>月</a:t>
            </a:r>
            <a:r>
              <a:rPr lang="en-US" altLang="zh-TW" sz="3000" dirty="0"/>
              <a:t>)</a:t>
            </a:r>
            <a:r>
              <a:rPr lang="zh-TW" altLang="en-US" sz="3000" dirty="0"/>
              <a:t>，世界</a:t>
            </a:r>
            <a:r>
              <a:rPr lang="zh-TW" altLang="en-US" sz="3000" dirty="0">
                <a:solidFill>
                  <a:schemeClr val="tx1"/>
                </a:solidFill>
              </a:rPr>
              <a:t>各地的專家暫未完全掌握冠狀病毒病的傳染來源、傳播途</a:t>
            </a:r>
            <a:r>
              <a:rPr lang="zh-TW" altLang="en-US" sz="3000" dirty="0"/>
              <a:t>徑及擴散程度</a:t>
            </a:r>
            <a:endParaRPr lang="en-HK" sz="3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傳染源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：根據</a:t>
            </a:r>
            <a:r>
              <a:rPr lang="zh-CN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科學院的資料，</a:t>
            </a:r>
            <a:r>
              <a:rPr lang="zh-CN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多種證據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顯示是次</a:t>
            </a:r>
            <a:r>
              <a:rPr lang="zh-TW" altLang="en-US" sz="3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冠狀病毒病</a:t>
            </a:r>
            <a:r>
              <a:rPr lang="zh-CN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的傳染源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極有可能是</a:t>
            </a:r>
            <a:r>
              <a:rPr lang="zh-CN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來自</a:t>
            </a:r>
            <a:r>
              <a:rPr lang="zh-CN" altLang="en-US" sz="3000" b="1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野生動物</a:t>
            </a:r>
            <a:endParaRPr lang="en-HK" altLang="zh-CN" sz="3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3AB1D-6B73-4551-AC12-21760563D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791" y="2179023"/>
            <a:ext cx="3566469" cy="391397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83A49FD-4F8C-437D-9FC7-192B6863ADDE}"/>
              </a:ext>
            </a:extLst>
          </p:cNvPr>
          <p:cNvSpPr/>
          <p:nvPr/>
        </p:nvSpPr>
        <p:spPr>
          <a:xfrm>
            <a:off x="7152521" y="133459"/>
            <a:ext cx="1854937" cy="1536570"/>
          </a:xfrm>
          <a:prstGeom prst="cloudCallout">
            <a:avLst>
              <a:gd name="adj1" fmla="val -49341"/>
              <a:gd name="adj2" fmla="val 5979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</a:rPr>
              <a:t>教師可讓學生自行閱讀本頁的資料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77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67AC13-8C1A-4BA9-81E6-3C611C8F2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6317"/>
          <a:stretch/>
        </p:blipFill>
        <p:spPr>
          <a:xfrm>
            <a:off x="3202390" y="-1"/>
            <a:ext cx="5941610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85C34-65C7-4297-8E98-DE6D2530E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90" y="1148059"/>
            <a:ext cx="2888342" cy="4844159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至於</a:t>
            </a:r>
            <a:r>
              <a:rPr lang="zh-TW" altLang="en-US" sz="3200" dirty="0">
                <a:solidFill>
                  <a:schemeClr val="tx1"/>
                </a:solidFill>
              </a:rPr>
              <a:t>冠狀病毒病的</a:t>
            </a:r>
            <a:r>
              <a:rPr lang="zh-TW" altLang="en-US" sz="3200" b="1" dirty="0"/>
              <a:t>傳播途徑</a:t>
            </a:r>
            <a:r>
              <a:rPr lang="zh-TW" altLang="en-US" sz="3200" dirty="0"/>
              <a:t>：主要是經呼吸道飛沫傳播，也可以是接觸傳播及空氣傳播</a:t>
            </a:r>
            <a:r>
              <a:rPr lang="en-US" altLang="zh-TW" sz="3200" dirty="0"/>
              <a:t>(</a:t>
            </a:r>
            <a:r>
              <a:rPr lang="zh-TW" altLang="en-US" sz="3200" dirty="0"/>
              <a:t>氣溶膠</a:t>
            </a:r>
            <a:r>
              <a:rPr lang="en-US" altLang="zh-TW" sz="3200" dirty="0"/>
              <a:t>)</a:t>
            </a:r>
          </a:p>
          <a:p>
            <a:endParaRPr lang="en-HK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985BAC31-4E3F-4CF9-8953-401EFD22F74C}"/>
              </a:ext>
            </a:extLst>
          </p:cNvPr>
          <p:cNvSpPr/>
          <p:nvPr/>
        </p:nvSpPr>
        <p:spPr>
          <a:xfrm>
            <a:off x="7159418" y="5223933"/>
            <a:ext cx="1854937" cy="1536570"/>
          </a:xfrm>
          <a:prstGeom prst="cloudCallout">
            <a:avLst>
              <a:gd name="adj1" fmla="val -57472"/>
              <a:gd name="adj2" fmla="val 4138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</a:rPr>
              <a:t>教師可讓學生自行閱讀本頁的資料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12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F405B-94A8-4F1F-9A28-15D210634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511" y="735292"/>
            <a:ext cx="6400800" cy="5967166"/>
          </a:xfrm>
        </p:spPr>
        <p:txBody>
          <a:bodyPr/>
          <a:lstStyle/>
          <a:p>
            <a:r>
              <a:rPr lang="zh-TW" altLang="en-US" sz="3200" b="1" dirty="0">
                <a:solidFill>
                  <a:srgbClr val="00B050"/>
                </a:solidFill>
              </a:rPr>
              <a:t>價值觀及態度</a:t>
            </a:r>
            <a:r>
              <a:rPr lang="zh-TW" altLang="en-US" sz="3200" dirty="0">
                <a:solidFill>
                  <a:schemeClr val="tx1"/>
                </a:solidFill>
              </a:rPr>
              <a:t>方面，通過研習疾病地理，可培養學生的同理心，願意審視和反思個人作為社會一份子應如何為全球福祉而付諸行動</a:t>
            </a:r>
            <a:endParaRPr lang="en-HK" altLang="zh-TW" sz="3200" dirty="0">
              <a:solidFill>
                <a:schemeClr val="tx1"/>
              </a:solidFill>
            </a:endParaRPr>
          </a:p>
          <a:p>
            <a:r>
              <a:rPr lang="zh-TW" altLang="en-US" sz="3200" dirty="0">
                <a:solidFill>
                  <a:schemeClr val="tx1"/>
                </a:solidFill>
              </a:rPr>
              <a:t>有關在初中地理科教授</a:t>
            </a:r>
            <a:r>
              <a:rPr lang="en-US" altLang="zh-TW" sz="3200" dirty="0">
                <a:solidFill>
                  <a:schemeClr val="tx1"/>
                </a:solidFill>
              </a:rPr>
              <a:t>2019</a:t>
            </a:r>
            <a:r>
              <a:rPr lang="zh-TW" altLang="en-US" sz="3200" dirty="0">
                <a:solidFill>
                  <a:schemeClr val="tx1"/>
                </a:solidFill>
              </a:rPr>
              <a:t>冠狀病毒病及疾病地理的詳情，請</a:t>
            </a:r>
            <a:r>
              <a:rPr lang="zh-TW" altLang="en-US" sz="3200" u="sng" dirty="0">
                <a:solidFill>
                  <a:schemeClr val="tx1"/>
                </a:solidFill>
              </a:rPr>
              <a:t>參看本簡報的第</a:t>
            </a:r>
            <a:r>
              <a:rPr lang="en-US" altLang="zh-TW" sz="3200" u="sng" dirty="0">
                <a:solidFill>
                  <a:schemeClr val="tx1"/>
                </a:solidFill>
              </a:rPr>
              <a:t>(</a:t>
            </a:r>
            <a:r>
              <a:rPr lang="zh-TW" altLang="en-US" sz="3200" u="sng" dirty="0">
                <a:solidFill>
                  <a:schemeClr val="tx1"/>
                </a:solidFill>
              </a:rPr>
              <a:t>三</a:t>
            </a:r>
            <a:r>
              <a:rPr lang="en-US" altLang="zh-TW" sz="3200" u="sng" dirty="0">
                <a:solidFill>
                  <a:schemeClr val="tx1"/>
                </a:solidFill>
              </a:rPr>
              <a:t>)</a:t>
            </a:r>
            <a:r>
              <a:rPr lang="zh-TW" altLang="en-US" sz="3200" u="sng" dirty="0">
                <a:solidFill>
                  <a:schemeClr val="tx1"/>
                </a:solidFill>
              </a:rPr>
              <a:t>部分及相關的學生工作紙</a:t>
            </a:r>
            <a:endParaRPr lang="en-HK" altLang="zh-TW" sz="3200" dirty="0">
              <a:solidFill>
                <a:schemeClr val="tx1"/>
              </a:solidFill>
            </a:endParaRPr>
          </a:p>
          <a:p>
            <a:endParaRPr lang="en-HK" sz="2400" dirty="0">
              <a:solidFill>
                <a:schemeClr val="tx1"/>
              </a:solidFill>
            </a:endParaRPr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679911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392"/>
            <a:ext cx="6847541" cy="113651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b="1" u="sng" dirty="0"/>
              <a:t>(</a:t>
            </a:r>
            <a:r>
              <a:rPr lang="zh-TW" altLang="en-US" b="1" u="sng" dirty="0"/>
              <a:t>三</a:t>
            </a:r>
            <a:r>
              <a:rPr lang="en-US" altLang="zh-TW" b="1" u="sng" dirty="0"/>
              <a:t>) </a:t>
            </a:r>
            <a:r>
              <a:rPr lang="zh-TW" altLang="en-US" b="1" u="sng" dirty="0"/>
              <a:t>以冠狀病毒病 </a:t>
            </a:r>
            <a:r>
              <a:rPr lang="en-US" altLang="zh-TW" b="1" u="sng" dirty="0"/>
              <a:t>(COVID-19)</a:t>
            </a:r>
            <a:br>
              <a:rPr lang="en-US" altLang="zh-TW" b="1" u="sng" dirty="0"/>
            </a:br>
            <a:r>
              <a:rPr lang="zh-TW" altLang="en-US" b="1" u="sng" dirty="0"/>
              <a:t>作為例子研習疾病地理</a:t>
            </a:r>
            <a:endParaRPr lang="en-HK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08" y="1508289"/>
            <a:ext cx="6847541" cy="5184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000" b="1" u="sng" dirty="0">
                <a:solidFill>
                  <a:schemeClr val="tx1"/>
                </a:solidFill>
              </a:rPr>
              <a:t>研習問題指引：</a:t>
            </a:r>
            <a:endParaRPr lang="en-HK" altLang="zh-TW" sz="3000" b="1" u="sng" dirty="0">
              <a:solidFill>
                <a:schemeClr val="tx1"/>
              </a:solidFill>
            </a:endParaRPr>
          </a:p>
          <a:p>
            <a:r>
              <a:rPr lang="zh-TW" altLang="en-US" sz="3000" b="1" dirty="0" smtClean="0">
                <a:solidFill>
                  <a:schemeClr val="tx1"/>
                </a:solidFill>
              </a:rPr>
              <a:t>冠</a:t>
            </a:r>
            <a:r>
              <a:rPr lang="zh-TW" altLang="en-US" sz="3000" b="1" dirty="0">
                <a:solidFill>
                  <a:schemeClr val="tx1"/>
                </a:solidFill>
              </a:rPr>
              <a:t>狀病毒病爆發後的蔓延情況是怎樣的？ </a:t>
            </a:r>
            <a:r>
              <a:rPr lang="en-US" altLang="zh-TW" sz="3000" b="1" dirty="0">
                <a:solidFill>
                  <a:srgbClr val="92D050"/>
                </a:solidFill>
              </a:rPr>
              <a:t>(</a:t>
            </a:r>
            <a:r>
              <a:rPr lang="zh-TW" altLang="en-US" sz="3000" b="1" dirty="0">
                <a:solidFill>
                  <a:srgbClr val="92D050"/>
                </a:solidFill>
              </a:rPr>
              <a:t>知識及技能</a:t>
            </a:r>
            <a:r>
              <a:rPr lang="en-US" altLang="zh-TW" sz="3000" b="1" dirty="0">
                <a:solidFill>
                  <a:srgbClr val="92D050"/>
                </a:solidFill>
              </a:rPr>
              <a:t>)</a:t>
            </a:r>
            <a:endParaRPr lang="en-HK" altLang="zh-TW" sz="3000" b="1" dirty="0">
              <a:solidFill>
                <a:srgbClr val="92D050"/>
              </a:solidFill>
            </a:endParaRPr>
          </a:p>
          <a:p>
            <a:r>
              <a:rPr lang="zh-TW" altLang="en-US" sz="3000" b="1" dirty="0">
                <a:solidFill>
                  <a:schemeClr val="tx1"/>
                </a:solidFill>
              </a:rPr>
              <a:t>我們可以如何防止冠狀病毒病的蔓延及在本地傳播？ </a:t>
            </a:r>
            <a:r>
              <a:rPr lang="en-US" altLang="zh-TW" sz="3000" b="1" dirty="0">
                <a:solidFill>
                  <a:srgbClr val="92D050"/>
                </a:solidFill>
              </a:rPr>
              <a:t>(</a:t>
            </a:r>
            <a:r>
              <a:rPr lang="zh-TW" altLang="en-US" sz="3000" b="1" dirty="0">
                <a:solidFill>
                  <a:srgbClr val="92D050"/>
                </a:solidFill>
              </a:rPr>
              <a:t>知識</a:t>
            </a:r>
            <a:r>
              <a:rPr lang="en-US" altLang="zh-TW" sz="3000" b="1" dirty="0">
                <a:solidFill>
                  <a:srgbClr val="92D050"/>
                </a:solidFill>
              </a:rPr>
              <a:t>)</a:t>
            </a:r>
            <a:endParaRPr lang="en-HK" altLang="zh-TW" sz="3000" b="1" dirty="0">
              <a:solidFill>
                <a:srgbClr val="92D050"/>
              </a:solidFill>
            </a:endParaRPr>
          </a:p>
          <a:p>
            <a:r>
              <a:rPr lang="zh-TW" altLang="en-US" sz="3000" b="1" dirty="0">
                <a:solidFill>
                  <a:schemeClr val="tx1"/>
                </a:solidFill>
              </a:rPr>
              <a:t>為何我們應該關注受冠狀病毒病感染及影響的民眾？我們可以怎樣幫助他們？ </a:t>
            </a:r>
            <a:r>
              <a:rPr lang="en-US" altLang="zh-TW" sz="3000" b="1" dirty="0">
                <a:solidFill>
                  <a:srgbClr val="92D050"/>
                </a:solidFill>
              </a:rPr>
              <a:t>(</a:t>
            </a:r>
            <a:r>
              <a:rPr lang="zh-TW" altLang="en-US" sz="3000" b="1" dirty="0">
                <a:solidFill>
                  <a:srgbClr val="92D050"/>
                </a:solidFill>
              </a:rPr>
              <a:t>價值觀及態度</a:t>
            </a:r>
            <a:r>
              <a:rPr lang="en-US" altLang="zh-TW" sz="3000" b="1" dirty="0">
                <a:solidFill>
                  <a:srgbClr val="92D050"/>
                </a:solidFill>
              </a:rPr>
              <a:t>)</a:t>
            </a:r>
            <a:endParaRPr lang="en-HK" altLang="zh-TW" sz="3000" b="1" dirty="0">
              <a:solidFill>
                <a:srgbClr val="92D050"/>
              </a:solidFill>
            </a:endParaRPr>
          </a:p>
          <a:p>
            <a:endParaRPr lang="en-HK" sz="1800" b="1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3A32ED6-5E2D-4005-8CA4-6360B409E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41" y="2328421"/>
            <a:ext cx="2241547" cy="199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13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D3738D-9A76-46D8-B3C7-53B3BB837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9" r="-1" b="15442"/>
          <a:stretch/>
        </p:blipFill>
        <p:spPr>
          <a:xfrm>
            <a:off x="3598048" y="-1"/>
            <a:ext cx="5545952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39" y="219126"/>
            <a:ext cx="3737431" cy="70579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en-US" b="1" u="sng" dirty="0">
                <a:solidFill>
                  <a:schemeClr val="tx1"/>
                </a:solidFill>
              </a:rPr>
              <a:t>知多一點點</a:t>
            </a:r>
            <a:r>
              <a:rPr lang="en-US" altLang="zh-TW" b="1" u="sng" dirty="0">
                <a:solidFill>
                  <a:schemeClr val="tx1"/>
                </a:solidFill>
              </a:rPr>
              <a:t>… …</a:t>
            </a:r>
            <a:r>
              <a:rPr lang="zh-TW" altLang="en-US" b="1" u="sng" dirty="0">
                <a:solidFill>
                  <a:schemeClr val="tx1"/>
                </a:solidFill>
              </a:rPr>
              <a:t> </a:t>
            </a:r>
            <a:r>
              <a:rPr lang="en-HK" altLang="zh-TW" b="1" u="sng" dirty="0"/>
              <a:t/>
            </a:r>
            <a:br>
              <a:rPr lang="en-HK" altLang="zh-TW" b="1" u="sng" dirty="0"/>
            </a:br>
            <a:endParaRPr lang="en-HK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239" y="1144043"/>
            <a:ext cx="3572669" cy="561497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lvl="0">
              <a:buClr>
                <a:srgbClr val="90C226"/>
              </a:buClr>
            </a:pPr>
            <a:r>
              <a:rPr lang="zh-TW" altLang="en-US" sz="3200" dirty="0">
                <a:solidFill>
                  <a:schemeClr val="tx1"/>
                </a:solidFill>
              </a:rPr>
              <a:t>教師可根據本簡報最後部分的補充資料 </a:t>
            </a:r>
            <a:r>
              <a:rPr lang="en-US" altLang="zh-TW" sz="3200" dirty="0">
                <a:solidFill>
                  <a:schemeClr val="tx1"/>
                </a:solidFill>
              </a:rPr>
              <a:t>(</a:t>
            </a:r>
            <a:r>
              <a:rPr lang="zh-TW" altLang="en-US" sz="3200" dirty="0">
                <a:solidFill>
                  <a:schemeClr val="tx1"/>
                </a:solidFill>
              </a:rPr>
              <a:t>即</a:t>
            </a:r>
            <a:r>
              <a:rPr lang="en-US" altLang="zh-TW" sz="3200" dirty="0" smtClean="0">
                <a:solidFill>
                  <a:schemeClr val="tx1"/>
                </a:solidFill>
              </a:rPr>
              <a:t>46-53</a:t>
            </a:r>
            <a:r>
              <a:rPr lang="zh-TW" altLang="en-US" sz="3200" dirty="0" smtClean="0">
                <a:solidFill>
                  <a:schemeClr val="tx1"/>
                </a:solidFill>
              </a:rPr>
              <a:t>頁</a:t>
            </a:r>
            <a:r>
              <a:rPr lang="en-US" altLang="zh-TW" sz="3200" dirty="0">
                <a:solidFill>
                  <a:schemeClr val="tx1"/>
                </a:solidFill>
              </a:rPr>
              <a:t>)</a:t>
            </a:r>
            <a:r>
              <a:rPr lang="zh-TW" altLang="en-US" sz="3200" dirty="0">
                <a:solidFill>
                  <a:schemeClr val="tx1"/>
                </a:solidFill>
              </a:rPr>
              <a:t>，向有興趣學習多些傳染病資料的同學介紹其主要特徵 </a:t>
            </a:r>
            <a:endParaRPr lang="en-US" altLang="zh-TW" sz="3200" dirty="0">
              <a:solidFill>
                <a:schemeClr val="tx1"/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en-US" altLang="zh-TW" sz="3200" dirty="0">
                <a:solidFill>
                  <a:schemeClr val="tx1"/>
                </a:solidFill>
              </a:rPr>
              <a:t>[</a:t>
            </a:r>
            <a:r>
              <a:rPr lang="zh-TW" altLang="en-US" sz="3200" dirty="0">
                <a:solidFill>
                  <a:schemeClr val="tx1"/>
                </a:solidFill>
              </a:rPr>
              <a:t>注意：學生如已在其他課題或渠道對傳染病有所認知，則無需重覆。或教師可介紹學生自行閱讀這部分的資料便可</a:t>
            </a:r>
            <a:r>
              <a:rPr lang="en-US" altLang="zh-TW" sz="3200" dirty="0">
                <a:solidFill>
                  <a:schemeClr val="tx1"/>
                </a:solidFill>
              </a:rPr>
              <a:t>]</a:t>
            </a:r>
            <a:endParaRPr lang="en-HK" altLang="zh-TW" sz="3200" dirty="0">
              <a:solidFill>
                <a:schemeClr val="tx1"/>
              </a:solidFill>
            </a:endParaRPr>
          </a:p>
          <a:p>
            <a:endParaRPr lang="en-HK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0283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04AE-57D5-47AC-92E3-6CE4F442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34" y="185074"/>
            <a:ext cx="7025051" cy="73889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 smtClean="0"/>
              <a:t>在中國哪個城市首</a:t>
            </a:r>
            <a:r>
              <a:rPr lang="zh-CN" altLang="en-US" sz="3200" b="1" dirty="0" smtClean="0"/>
              <a:t>先</a:t>
            </a:r>
            <a:r>
              <a:rPr lang="zh-TW" altLang="en-US" sz="3200" b="1" dirty="0" smtClean="0"/>
              <a:t>發現</a:t>
            </a:r>
            <a:r>
              <a:rPr lang="zh-CN" altLang="en-US" sz="3200" b="1" dirty="0" smtClean="0"/>
              <a:t>新的</a:t>
            </a:r>
            <a:r>
              <a:rPr lang="en-US" altLang="zh-CN" sz="3200" b="1" dirty="0" smtClean="0"/>
              <a:t/>
            </a:r>
            <a:br>
              <a:rPr lang="en-US" altLang="zh-CN" sz="3200" b="1" dirty="0" smtClean="0"/>
            </a:br>
            <a:r>
              <a:rPr lang="zh-TW" altLang="en-US" sz="3200" b="1" dirty="0" smtClean="0"/>
              <a:t>冠狀病毒病？</a:t>
            </a:r>
            <a:endParaRPr lang="en-HK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D33D-A245-4570-ACE0-BD082F9A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56" y="1230923"/>
            <a:ext cx="7435655" cy="5795632"/>
          </a:xfrm>
        </p:spPr>
        <p:txBody>
          <a:bodyPr>
            <a:noAutofit/>
          </a:bodyPr>
          <a:lstStyle/>
          <a:p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中國湖北省武漢市</a:t>
            </a:r>
            <a:r>
              <a:rPr lang="zh-TW" altLang="en-US" sz="3000" dirty="0" smtClean="0">
                <a:solidFill>
                  <a:schemeClr val="tx1"/>
                </a:solidFill>
              </a:rPr>
              <a:t>約於</a:t>
            </a:r>
            <a:r>
              <a:rPr lang="en-US" altLang="zh-TW" sz="3000" dirty="0" smtClean="0">
                <a:solidFill>
                  <a:schemeClr val="tx1"/>
                </a:solidFill>
              </a:rPr>
              <a:t>2019</a:t>
            </a:r>
            <a:r>
              <a:rPr lang="zh-TW" altLang="en-US" sz="3000" dirty="0">
                <a:solidFill>
                  <a:schemeClr val="tx1"/>
                </a:solidFill>
              </a:rPr>
              <a:t>年</a:t>
            </a:r>
            <a:r>
              <a:rPr lang="en-US" altLang="zh-TW" sz="3000" dirty="0">
                <a:solidFill>
                  <a:schemeClr val="tx1"/>
                </a:solidFill>
              </a:rPr>
              <a:t>12</a:t>
            </a:r>
            <a:r>
              <a:rPr lang="zh-TW" altLang="en-US" sz="3000" dirty="0" smtClean="0">
                <a:solidFill>
                  <a:schemeClr val="tx1"/>
                </a:solidFill>
              </a:rPr>
              <a:t>月至</a:t>
            </a:r>
            <a:r>
              <a:rPr lang="en-US" altLang="zh-TW" sz="3000" dirty="0" smtClean="0">
                <a:solidFill>
                  <a:schemeClr val="tx1"/>
                </a:solidFill>
              </a:rPr>
              <a:t>2020</a:t>
            </a:r>
            <a:r>
              <a:rPr lang="zh-TW" altLang="en-US" sz="3000" dirty="0" smtClean="0">
                <a:solidFill>
                  <a:schemeClr val="tx1"/>
                </a:solidFill>
              </a:rPr>
              <a:t>年</a:t>
            </a:r>
            <a:r>
              <a:rPr lang="en-US" altLang="zh-TW" sz="3000" dirty="0" smtClean="0">
                <a:solidFill>
                  <a:schemeClr val="tx1"/>
                </a:solidFill>
              </a:rPr>
              <a:t>1</a:t>
            </a:r>
            <a:r>
              <a:rPr lang="zh-TW" altLang="en-US" sz="3000" dirty="0" smtClean="0">
                <a:solidFill>
                  <a:schemeClr val="tx1"/>
                </a:solidFill>
              </a:rPr>
              <a:t>月</a:t>
            </a:r>
            <a:r>
              <a:rPr lang="zh-CN" altLang="en-US" sz="3000" dirty="0" smtClean="0">
                <a:solidFill>
                  <a:schemeClr val="tx1"/>
                </a:solidFill>
              </a:rPr>
              <a:t>向世界衛生組織通布</a:t>
            </a:r>
            <a:r>
              <a:rPr lang="zh-TW" altLang="en-US" sz="3000" dirty="0" smtClean="0">
                <a:solidFill>
                  <a:schemeClr val="tx1"/>
                </a:solidFill>
              </a:rPr>
              <a:t>出現</a:t>
            </a:r>
            <a:r>
              <a:rPr lang="zh-CN" altLang="en-US" sz="3000" dirty="0" smtClean="0">
                <a:solidFill>
                  <a:schemeClr val="tx1"/>
                </a:solidFill>
              </a:rPr>
              <a:t>新的冠狀病毒病</a:t>
            </a:r>
            <a:r>
              <a:rPr lang="en-US" altLang="zh-TW" sz="3000" dirty="0" smtClean="0">
                <a:solidFill>
                  <a:schemeClr val="tx1"/>
                </a:solidFill>
              </a:rPr>
              <a:t>(</a:t>
            </a:r>
            <a:r>
              <a:rPr lang="zh-TW" altLang="en-US" sz="3000" dirty="0" smtClean="0">
                <a:solidFill>
                  <a:schemeClr val="tx1"/>
                </a:solidFill>
              </a:rPr>
              <a:t>圖</a:t>
            </a:r>
            <a:r>
              <a:rPr lang="en-US" altLang="zh-TW" sz="3000" dirty="0" smtClean="0">
                <a:solidFill>
                  <a:schemeClr val="tx1"/>
                </a:solidFill>
              </a:rPr>
              <a:t>1</a:t>
            </a:r>
            <a:r>
              <a:rPr lang="en-US" altLang="zh-TW" sz="30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HK" altLang="zh-TW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6E93FB-E94D-4E6F-9995-EEC1B7B0B010}"/>
              </a:ext>
            </a:extLst>
          </p:cNvPr>
          <p:cNvSpPr txBox="1"/>
          <p:nvPr/>
        </p:nvSpPr>
        <p:spPr>
          <a:xfrm>
            <a:off x="587136" y="4213650"/>
            <a:ext cx="2593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圖</a:t>
            </a:r>
            <a:r>
              <a:rPr lang="en-US" altLang="zh-TW" sz="2800" dirty="0" smtClean="0"/>
              <a:t>1</a:t>
            </a:r>
          </a:p>
          <a:p>
            <a:r>
              <a:rPr lang="zh-TW" altLang="en-US" sz="2800" dirty="0" smtClean="0"/>
              <a:t>中國湖北省</a:t>
            </a:r>
            <a:r>
              <a:rPr lang="zh-CN" altLang="en-US" sz="2800" dirty="0" smtClean="0"/>
              <a:t>的</a:t>
            </a:r>
            <a:r>
              <a:rPr lang="zh-TW" altLang="en-US" sz="2800" dirty="0" smtClean="0"/>
              <a:t>區位</a:t>
            </a:r>
            <a:endParaRPr lang="en-HK" sz="2800" strike="sngStrike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b="30513"/>
          <a:stretch/>
        </p:blipFill>
        <p:spPr>
          <a:xfrm>
            <a:off x="3514478" y="2583727"/>
            <a:ext cx="5297310" cy="4198075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220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3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3913</Words>
  <Application>Microsoft Office PowerPoint</Application>
  <PresentationFormat>如螢幕大小 (4:3)</PresentationFormat>
  <Paragraphs>261</Paragraphs>
  <Slides>53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53</vt:i4>
      </vt:variant>
    </vt:vector>
  </HeadingPairs>
  <TitlesOfParts>
    <vt:vector size="64" baseType="lpstr">
      <vt:lpstr>方正姚体</vt:lpstr>
      <vt:lpstr>华文新魏</vt:lpstr>
      <vt:lpstr>Microsoft JhengHei</vt:lpstr>
      <vt:lpstr>Microsoft JhengHei</vt:lpstr>
      <vt:lpstr>Arial</vt:lpstr>
      <vt:lpstr>Calibri</vt:lpstr>
      <vt:lpstr>Trebuchet MS</vt:lpstr>
      <vt:lpstr>Wingdings</vt:lpstr>
      <vt:lpstr>Wingdings 3</vt:lpstr>
      <vt:lpstr>Facet</vt:lpstr>
      <vt:lpstr>1_Facet</vt:lpstr>
      <vt:lpstr>2019冠狀病毒病 (COVID-19) 的爆發與疾病地理的研習</vt:lpstr>
      <vt:lpstr>(一) 簡介及背景 – 2019 冠狀病毒病</vt:lpstr>
      <vt:lpstr>(二) 與中一至中三地理科課程 的連繫</vt:lpstr>
      <vt:lpstr>PowerPoint 簡報</vt:lpstr>
      <vt:lpstr>PowerPoint 簡報</vt:lpstr>
      <vt:lpstr>PowerPoint 簡報</vt:lpstr>
      <vt:lpstr>(三) 以冠狀病毒病 (COVID-19) 作為例子研習疾病地理</vt:lpstr>
      <vt:lpstr>知多一點點… …  </vt:lpstr>
      <vt:lpstr>在中國哪個城市首先發現新的 冠狀病毒病？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冠狀病毒病爆發後的蔓延情況 是怎樣的？</vt:lpstr>
      <vt:lpstr>PowerPoint 簡報</vt:lpstr>
      <vt:lpstr>PowerPoint 簡報</vt:lpstr>
      <vt:lpstr>PowerPoint 簡報</vt:lpstr>
      <vt:lpstr>(1) 點示圖及比例符號圖簡介：</vt:lpstr>
      <vt:lpstr>PowerPoint 簡報</vt:lpstr>
      <vt:lpstr>PowerPoint 簡報</vt:lpstr>
      <vt:lpstr>(2) 等值區域圖簡介：</vt:lpstr>
      <vt:lpstr>PowerPoint 簡報</vt:lpstr>
      <vt:lpstr>(3) 加插了棒形圖的地圖簡介：</vt:lpstr>
      <vt:lpstr>PowerPoint 簡報</vt:lpstr>
      <vt:lpstr>PowerPoint 簡報</vt:lpstr>
      <vt:lpstr>建議可用來繪製圖表的數據來源：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我們可以如何防止冠狀病毒病 的蔓延及在本地傳播？</vt:lpstr>
      <vt:lpstr>PowerPoint 簡報</vt:lpstr>
      <vt:lpstr>PowerPoint 簡報</vt:lpstr>
      <vt:lpstr>PowerPoint 簡報</vt:lpstr>
      <vt:lpstr>為何我們應該關注受冠狀病毒病感染及影響的民眾？我們可以怎樣幫助他們？</vt:lpstr>
      <vt:lpstr>PowerPoint 簡報</vt:lpstr>
      <vt:lpstr>&lt;補充資料 -&gt; &lt;傳染病是甚麼？&gt;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2019新型冠狀病毒 (2019-nCoV) 肺炎 的爆發與疾病地理的研習</dc:title>
  <dc:creator>Jenny Yau</dc:creator>
  <cp:lastModifiedBy>WU, Shuk-ting Connie</cp:lastModifiedBy>
  <cp:revision>296</cp:revision>
  <dcterms:created xsi:type="dcterms:W3CDTF">2020-02-09T10:27:02Z</dcterms:created>
  <dcterms:modified xsi:type="dcterms:W3CDTF">2021-03-24T08:26:08Z</dcterms:modified>
</cp:coreProperties>
</file>